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291" r:id="rId3"/>
    <p:sldId id="277" r:id="rId4"/>
    <p:sldId id="272" r:id="rId5"/>
    <p:sldId id="257" r:id="rId6"/>
    <p:sldId id="275" r:id="rId7"/>
    <p:sldId id="260" r:id="rId8"/>
    <p:sldId id="284" r:id="rId9"/>
    <p:sldId id="292" r:id="rId10"/>
    <p:sldId id="286" r:id="rId11"/>
    <p:sldId id="288" r:id="rId12"/>
    <p:sldId id="285" r:id="rId13"/>
    <p:sldId id="262" r:id="rId14"/>
    <p:sldId id="269" r:id="rId15"/>
    <p:sldId id="261" r:id="rId16"/>
    <p:sldId id="264" r:id="rId17"/>
    <p:sldId id="265" r:id="rId18"/>
    <p:sldId id="266" r:id="rId19"/>
    <p:sldId id="283" r:id="rId20"/>
    <p:sldId id="267" r:id="rId21"/>
    <p:sldId id="268" r:id="rId22"/>
    <p:sldId id="270" r:id="rId23"/>
    <p:sldId id="271" r:id="rId24"/>
    <p:sldId id="258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terer, Alexandra E" userId="S::aeketterer@mnps.org::02f1f892-c697-4c5e-93fa-97aecc1db4d2" providerId="AD" clId="Web-{1D5306CA-7E61-9CBD-44B1-BA8F9B3490F7}"/>
    <pc:docChg chg="delSld modSld">
      <pc:chgData name="Ketterer, Alexandra E" userId="S::aeketterer@mnps.org::02f1f892-c697-4c5e-93fa-97aecc1db4d2" providerId="AD" clId="Web-{1D5306CA-7E61-9CBD-44B1-BA8F9B3490F7}" dt="2019-04-05T14:53:32.486" v="28" actId="1076"/>
      <pc:docMkLst>
        <pc:docMk/>
      </pc:docMkLst>
      <pc:sldChg chg="modSp">
        <pc:chgData name="Ketterer, Alexandra E" userId="S::aeketterer@mnps.org::02f1f892-c697-4c5e-93fa-97aecc1db4d2" providerId="AD" clId="Web-{1D5306CA-7E61-9CBD-44B1-BA8F9B3490F7}" dt="2019-04-05T14:53:00.174" v="22" actId="20577"/>
        <pc:sldMkLst>
          <pc:docMk/>
          <pc:sldMk cId="2131768729" sldId="268"/>
        </pc:sldMkLst>
        <pc:spChg chg="mod">
          <ac:chgData name="Ketterer, Alexandra E" userId="S::aeketterer@mnps.org::02f1f892-c697-4c5e-93fa-97aecc1db4d2" providerId="AD" clId="Web-{1D5306CA-7E61-9CBD-44B1-BA8F9B3490F7}" dt="2019-04-05T14:53:00.174" v="22" actId="20577"/>
          <ac:spMkLst>
            <pc:docMk/>
            <pc:sldMk cId="2131768729" sldId="268"/>
            <ac:spMk id="2" creationId="{00000000-0000-0000-0000-000000000000}"/>
          </ac:spMkLst>
        </pc:spChg>
      </pc:sldChg>
      <pc:sldChg chg="addSp modSp">
        <pc:chgData name="Ketterer, Alexandra E" userId="S::aeketterer@mnps.org::02f1f892-c697-4c5e-93fa-97aecc1db4d2" providerId="AD" clId="Web-{1D5306CA-7E61-9CBD-44B1-BA8F9B3490F7}" dt="2019-04-05T14:53:32.486" v="28" actId="1076"/>
        <pc:sldMkLst>
          <pc:docMk/>
          <pc:sldMk cId="1899429001" sldId="283"/>
        </pc:sldMkLst>
        <pc:spChg chg="add mod">
          <ac:chgData name="Ketterer, Alexandra E" userId="S::aeketterer@mnps.org::02f1f892-c697-4c5e-93fa-97aecc1db4d2" providerId="AD" clId="Web-{1D5306CA-7E61-9CBD-44B1-BA8F9B3490F7}" dt="2019-04-05T14:53:30.986" v="27" actId="1076"/>
          <ac:spMkLst>
            <pc:docMk/>
            <pc:sldMk cId="1899429001" sldId="283"/>
            <ac:spMk id="5" creationId="{34AE91F8-E120-48D5-AABE-9D1F7CDE50FB}"/>
          </ac:spMkLst>
        </pc:spChg>
        <pc:picChg chg="mod">
          <ac:chgData name="Ketterer, Alexandra E" userId="S::aeketterer@mnps.org::02f1f892-c697-4c5e-93fa-97aecc1db4d2" providerId="AD" clId="Web-{1D5306CA-7E61-9CBD-44B1-BA8F9B3490F7}" dt="2019-04-05T14:53:32.486" v="28" actId="1076"/>
          <ac:picMkLst>
            <pc:docMk/>
            <pc:sldMk cId="1899429001" sldId="283"/>
            <ac:picMk id="4" creationId="{00000000-0000-0000-0000-000000000000}"/>
          </ac:picMkLst>
        </pc:picChg>
      </pc:sldChg>
      <pc:sldChg chg="del">
        <pc:chgData name="Ketterer, Alexandra E" userId="S::aeketterer@mnps.org::02f1f892-c697-4c5e-93fa-97aecc1db4d2" providerId="AD" clId="Web-{1D5306CA-7E61-9CBD-44B1-BA8F9B3490F7}" dt="2019-04-05T14:51:31.157" v="19"/>
        <pc:sldMkLst>
          <pc:docMk/>
          <pc:sldMk cId="3347155599" sldId="287"/>
        </pc:sldMkLst>
      </pc:sldChg>
      <pc:sldChg chg="delSp modSp delAnim">
        <pc:chgData name="Ketterer, Alexandra E" userId="S::aeketterer@mnps.org::02f1f892-c697-4c5e-93fa-97aecc1db4d2" providerId="AD" clId="Web-{1D5306CA-7E61-9CBD-44B1-BA8F9B3490F7}" dt="2019-04-05T14:50:09.736" v="18"/>
        <pc:sldMkLst>
          <pc:docMk/>
          <pc:sldMk cId="139454101" sldId="292"/>
        </pc:sldMkLst>
        <pc:spChg chg="mod">
          <ac:chgData name="Ketterer, Alexandra E" userId="S::aeketterer@mnps.org::02f1f892-c697-4c5e-93fa-97aecc1db4d2" providerId="AD" clId="Web-{1D5306CA-7E61-9CBD-44B1-BA8F9B3490F7}" dt="2019-04-05T14:50:05.595" v="14" actId="20577"/>
          <ac:spMkLst>
            <pc:docMk/>
            <pc:sldMk cId="139454101" sldId="292"/>
            <ac:spMk id="10" creationId="{00000000-0000-0000-0000-000000000000}"/>
          </ac:spMkLst>
        </pc:spChg>
        <pc:picChg chg="del">
          <ac:chgData name="Ketterer, Alexandra E" userId="S::aeketterer@mnps.org::02f1f892-c697-4c5e-93fa-97aecc1db4d2" providerId="AD" clId="Web-{1D5306CA-7E61-9CBD-44B1-BA8F9B3490F7}" dt="2019-04-05T14:50:07.517" v="17"/>
          <ac:picMkLst>
            <pc:docMk/>
            <pc:sldMk cId="139454101" sldId="292"/>
            <ac:picMk id="25" creationId="{00000000-0000-0000-0000-000000000000}"/>
          </ac:picMkLst>
        </pc:picChg>
        <pc:picChg chg="del">
          <ac:chgData name="Ketterer, Alexandra E" userId="S::aeketterer@mnps.org::02f1f892-c697-4c5e-93fa-97aecc1db4d2" providerId="AD" clId="Web-{1D5306CA-7E61-9CBD-44B1-BA8F9B3490F7}" dt="2019-04-05T14:50:09.736" v="18"/>
          <ac:picMkLst>
            <pc:docMk/>
            <pc:sldMk cId="139454101" sldId="292"/>
            <ac:picMk id="26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1980 USA Ages 12-19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Overweight</c:v>
                </c:pt>
                <c:pt idx="1">
                  <c:v>Obese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4-41DA-8C3A-0193B77D7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 Ages 12-19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Overweight</c:v>
                </c:pt>
                <c:pt idx="1">
                  <c:v>Obese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4-41DA-8C3A-0193B77D7B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MNPS High Schools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Overweight</c:v>
                </c:pt>
                <c:pt idx="1">
                  <c:v>Obese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4-41DA-8C3A-0193B77D7B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7046904"/>
        <c:axId val="367047232"/>
      </c:barChart>
      <c:catAx>
        <c:axId val="36704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47232"/>
        <c:crosses val="autoZero"/>
        <c:auto val="1"/>
        <c:lblAlgn val="ctr"/>
        <c:lblOffset val="100"/>
        <c:noMultiLvlLbl val="0"/>
      </c:catAx>
      <c:valAx>
        <c:axId val="3670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4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9735110034322649E-2"/>
          <c:y val="1.0069502924195924E-3"/>
          <c:w val="0.85899131839289322"/>
          <c:h val="0.14520785070926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FD513-1F37-493D-A8E9-148212EF3E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D2581-686C-4347-BD17-A23372D02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0899-7B1F-4D84-9EC3-7805C218E63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1CF91-8641-4954-806F-B934A106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added sugar is any</a:t>
            </a:r>
            <a:r>
              <a:rPr lang="en-US" baseline="0" dirty="0"/>
              <a:t> sugar or syrup added to foods or drinks while being processed or prepared, or added at the table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Optional: Bring</a:t>
            </a:r>
            <a:r>
              <a:rPr lang="en-US" baseline="0" dirty="0"/>
              <a:t> in a visual of sugar in a glass and scoop out the teaspoons for them to see of each drink compared to their daily recommendation.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01111-7AB7-44F7-89DB-19B14BEAC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7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2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8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1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2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4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0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7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4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4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9EFF70-8C7A-43A9-A093-C66F8D8BA50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63494A-78AD-4E85-9048-1550D66491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sh8NBunrQ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483" y="9604844"/>
            <a:ext cx="12698494" cy="1187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259" y="4901365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MNPS Coordinated School Health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1" y="4644706"/>
            <a:ext cx="3913812" cy="197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1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vs Artificial sweeteners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2530"/>
            <a:ext cx="9905999" cy="48804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Your body metabolizes all added sugars the same way!</a:t>
            </a:r>
            <a:r>
              <a:rPr lang="en-US" dirty="0"/>
              <a:t> There are minor differences between sweeteners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Natural sweeteners </a:t>
            </a:r>
            <a:r>
              <a:rPr lang="en-US" dirty="0"/>
              <a:t>(honey, agave nectar, maple syrup) may be less processed but </a:t>
            </a:r>
            <a:r>
              <a:rPr lang="en-US" b="1" dirty="0">
                <a:solidFill>
                  <a:srgbClr val="FFFF00"/>
                </a:solidFill>
              </a:rPr>
              <a:t>do not contain any more nutritional value </a:t>
            </a:r>
            <a:r>
              <a:rPr lang="en-US" dirty="0"/>
              <a:t>unless you consumed large quantities</a:t>
            </a:r>
          </a:p>
          <a:p>
            <a:r>
              <a:rPr lang="en-US" dirty="0"/>
              <a:t>Artificial sweeteners (aspartame, saccharin, sucralose) are</a:t>
            </a:r>
            <a:r>
              <a:rPr lang="en-US" b="1" dirty="0">
                <a:solidFill>
                  <a:srgbClr val="FFFF00"/>
                </a:solidFill>
              </a:rPr>
              <a:t> more processed </a:t>
            </a:r>
            <a:r>
              <a:rPr lang="en-US" dirty="0"/>
              <a:t>and </a:t>
            </a:r>
            <a:r>
              <a:rPr lang="en-US" b="1" dirty="0">
                <a:solidFill>
                  <a:srgbClr val="FFFF00"/>
                </a:solidFill>
              </a:rPr>
              <a:t>more potent </a:t>
            </a:r>
            <a:r>
              <a:rPr lang="en-US" dirty="0"/>
              <a:t>(sucralose is 600 times sweeter than sugar)</a:t>
            </a:r>
          </a:p>
          <a:p>
            <a:r>
              <a:rPr lang="en-US" b="1" dirty="0">
                <a:solidFill>
                  <a:srgbClr val="FFFF00"/>
                </a:solidFill>
              </a:rPr>
              <a:t>Overstimulation of sugar receptors </a:t>
            </a:r>
            <a:r>
              <a:rPr lang="en-US" dirty="0"/>
              <a:t>from frequent use of artificial sugars may limit tolerance for more complex tastes </a:t>
            </a:r>
          </a:p>
        </p:txBody>
      </p:sp>
    </p:spTree>
    <p:extLst>
      <p:ext uri="{BB962C8B-B14F-4D97-AF65-F5344CB8AC3E}">
        <p14:creationId xmlns:p14="http://schemas.microsoft.com/office/powerpoint/2010/main" val="29439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Juice VS Whole </a:t>
            </a:r>
            <a:r>
              <a:rPr lang="en-US" sz="4000" b="1" dirty="0" err="1"/>
              <a:t>fruitS</a:t>
            </a:r>
            <a:r>
              <a:rPr lang="en-US" sz="4000" b="1" dirty="0"/>
              <a:t>/</a:t>
            </a:r>
            <a:r>
              <a:rPr lang="en-US" sz="4000" b="1" dirty="0" err="1"/>
              <a:t>VegetablES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34906"/>
            <a:ext cx="9905999" cy="513470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Juicing removes the fiber </a:t>
            </a:r>
            <a:r>
              <a:rPr lang="en-US" dirty="0"/>
              <a:t>you need for healthy digestion and leaves you with sugar, water, some antioxidants, vitamins, and minerals. </a:t>
            </a:r>
          </a:p>
          <a:p>
            <a:r>
              <a:rPr lang="en-US" dirty="0"/>
              <a:t>Removing the fiber can lead to a </a:t>
            </a:r>
            <a:r>
              <a:rPr lang="en-US" b="1" dirty="0">
                <a:solidFill>
                  <a:srgbClr val="FFFF00"/>
                </a:solidFill>
              </a:rPr>
              <a:t>spike in blood sugar which increases appetite</a:t>
            </a:r>
            <a:r>
              <a:rPr lang="en-US" dirty="0"/>
              <a:t> and leaves you feeling hungry. </a:t>
            </a:r>
          </a:p>
          <a:p>
            <a:r>
              <a:rPr lang="en-US" dirty="0"/>
              <a:t>Green Machine Naked 100% Juice Smoothie – 270 Calories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53 grams of sugar = 13 teaspoons of sugar</a:t>
            </a:r>
          </a:p>
          <a:p>
            <a:pPr lvl="1"/>
            <a:r>
              <a:rPr lang="en-US" dirty="0"/>
              <a:t>0 grams of Dietary Fiber</a:t>
            </a:r>
          </a:p>
          <a:p>
            <a:r>
              <a:rPr lang="en-US" dirty="0"/>
              <a:t>100% juice contains some vitamins/minerals making it a healthier         a   choice than soda, but </a:t>
            </a:r>
            <a:r>
              <a:rPr lang="en-US" b="1" dirty="0">
                <a:solidFill>
                  <a:srgbClr val="FFFF00"/>
                </a:solidFill>
              </a:rPr>
              <a:t>whole fruits and vegetables are best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25" r="27591" b="595"/>
          <a:stretch/>
        </p:blipFill>
        <p:spPr>
          <a:xfrm>
            <a:off x="9882021" y="3321439"/>
            <a:ext cx="1486705" cy="32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1093"/>
          </a:xfrm>
        </p:spPr>
        <p:txBody>
          <a:bodyPr/>
          <a:lstStyle/>
          <a:p>
            <a:r>
              <a:rPr lang="en-US" dirty="0"/>
              <a:t>What about diet drinks?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6104"/>
            <a:ext cx="9905999" cy="5133702"/>
          </a:xfrm>
        </p:spPr>
        <p:txBody>
          <a:bodyPr>
            <a:normAutofit fontScale="92500"/>
          </a:bodyPr>
          <a:lstStyle/>
          <a:p>
            <a:r>
              <a:rPr lang="en-US" dirty="0"/>
              <a:t>Sugar substitutes have been shown to have the </a:t>
            </a:r>
            <a:r>
              <a:rPr lang="en-US" b="1" dirty="0">
                <a:solidFill>
                  <a:srgbClr val="FFFF00"/>
                </a:solidFill>
              </a:rPr>
              <a:t>same effect on your body as sugar</a:t>
            </a:r>
            <a:endParaRPr lang="en-US" dirty="0"/>
          </a:p>
          <a:p>
            <a:r>
              <a:rPr lang="en-US" dirty="0"/>
              <a:t>When sugar substitutes enter the mouth, </a:t>
            </a:r>
            <a:r>
              <a:rPr lang="en-US" b="1" dirty="0">
                <a:solidFill>
                  <a:srgbClr val="FFFF00"/>
                </a:solidFill>
              </a:rPr>
              <a:t>they activate sweet taste receptors </a:t>
            </a:r>
            <a:r>
              <a:rPr lang="en-US" dirty="0"/>
              <a:t>on our tongue and </a:t>
            </a:r>
            <a:r>
              <a:rPr lang="en-US" b="1" dirty="0">
                <a:solidFill>
                  <a:srgbClr val="FFFF00"/>
                </a:solidFill>
              </a:rPr>
              <a:t>trick the body </a:t>
            </a:r>
            <a:r>
              <a:rPr lang="en-US" dirty="0"/>
              <a:t>into thinking it is about to consume sugar</a:t>
            </a:r>
          </a:p>
          <a:p>
            <a:r>
              <a:rPr lang="en-US" dirty="0"/>
              <a:t>The body then releases hormones to digest that sugar, but the sugar never arrives and this can </a:t>
            </a:r>
            <a:r>
              <a:rPr lang="en-US" b="1" dirty="0">
                <a:solidFill>
                  <a:srgbClr val="FFFF00"/>
                </a:solidFill>
              </a:rPr>
              <a:t>cause your body to crave more sweet foods and drinks</a:t>
            </a:r>
          </a:p>
          <a:p>
            <a:r>
              <a:rPr lang="en-US" dirty="0"/>
              <a:t>Some studies have shown that </a:t>
            </a:r>
            <a:r>
              <a:rPr lang="en-US" b="1" dirty="0">
                <a:solidFill>
                  <a:srgbClr val="FFFF00"/>
                </a:solidFill>
              </a:rPr>
              <a:t>long-term exposure to artificial sweeteners alters how the body metabolizes real sugar</a:t>
            </a:r>
          </a:p>
          <a:p>
            <a:r>
              <a:rPr lang="en-US" b="1" dirty="0">
                <a:solidFill>
                  <a:srgbClr val="FFFF00"/>
                </a:solidFill>
              </a:rPr>
              <a:t>Studies have found that </a:t>
            </a:r>
            <a:r>
              <a:rPr lang="en-US" dirty="0"/>
              <a:t>over the course of about a decade, </a:t>
            </a:r>
            <a:r>
              <a:rPr lang="en-US" b="1" dirty="0">
                <a:solidFill>
                  <a:srgbClr val="FFFF00"/>
                </a:solidFill>
              </a:rPr>
              <a:t>diet soda drinkers had a 70% greater increase in waist circumference </a:t>
            </a:r>
            <a:r>
              <a:rPr lang="en-US" dirty="0"/>
              <a:t>compared with non-drinkers and drinking one diet soda a day was associated with a </a:t>
            </a:r>
            <a:r>
              <a:rPr lang="en-US" b="1" dirty="0">
                <a:solidFill>
                  <a:srgbClr val="FFFF00"/>
                </a:solidFill>
              </a:rPr>
              <a:t>36% increased risk of metabolic syndrome and diabetes</a:t>
            </a:r>
            <a:endParaRPr lang="en-US" dirty="0"/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What’s in your Drink?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Water (12oz)</a:t>
            </a:r>
            <a:br>
              <a:rPr lang="en-US" sz="4000" b="1" dirty="0"/>
            </a:br>
            <a:r>
              <a:rPr lang="en-US" dirty="0"/>
              <a:t> 0 grams / 0 teaspoons of sugar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3486"/>
            <a:ext cx="9905999" cy="46503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94" y="2248150"/>
            <a:ext cx="2676433" cy="40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Powerade (12oz)</a:t>
            </a:r>
            <a:br>
              <a:rPr lang="en-US" dirty="0"/>
            </a:br>
            <a:r>
              <a:rPr lang="en-US" dirty="0"/>
              <a:t>20 grams / 5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89" r="24922" b="2041"/>
          <a:stretch/>
        </p:blipFill>
        <p:spPr>
          <a:xfrm>
            <a:off x="5008097" y="1871088"/>
            <a:ext cx="2475915" cy="46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Starbucks Tall Iced </a:t>
            </a:r>
            <a:r>
              <a:rPr lang="en-US" sz="4000" b="1" dirty="0" err="1"/>
              <a:t>Caffe</a:t>
            </a:r>
            <a:r>
              <a:rPr lang="en-US" sz="4000" b="1" dirty="0"/>
              <a:t> Mocha </a:t>
            </a:r>
            <a:br>
              <a:rPr lang="en-US" dirty="0"/>
            </a:br>
            <a:r>
              <a:rPr lang="en-US" dirty="0"/>
              <a:t>24 grams / 6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639" y="2457562"/>
            <a:ext cx="3799546" cy="37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4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Sweet Tea (12oz)</a:t>
            </a:r>
            <a:br>
              <a:rPr lang="en-US" dirty="0"/>
            </a:br>
            <a:r>
              <a:rPr lang="en-US" dirty="0"/>
              <a:t>29 grams / 7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0812" y="1844907"/>
            <a:ext cx="2405576" cy="4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Simply Orange 100% Orange Juice (12oz)</a:t>
            </a:r>
            <a:br>
              <a:rPr lang="en-US" dirty="0"/>
            </a:br>
            <a:r>
              <a:rPr lang="en-US" dirty="0"/>
              <a:t>31 Grams / 8 teaspoons of sugar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51" r="23132" b="919"/>
          <a:stretch/>
        </p:blipFill>
        <p:spPr>
          <a:xfrm>
            <a:off x="2387571" y="2025200"/>
            <a:ext cx="2405575" cy="438811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4AE91F8-E120-48D5-AABE-9D1F7CDE50FB}"/>
              </a:ext>
            </a:extLst>
          </p:cNvPr>
          <p:cNvSpPr txBox="1"/>
          <p:nvPr/>
        </p:nvSpPr>
        <p:spPr>
          <a:xfrm>
            <a:off x="5384081" y="2479212"/>
            <a:ext cx="6136016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*100% orange juice has no added sugar and does contain vitamins and minerals. However, it still contains a high amount of sugar to be consuming in one drink. A better option is to eat an orange which contains all the same vitamins and minerals but has fiber and less sugar.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942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Red Bull (12oz) </a:t>
            </a:r>
            <a:br>
              <a:rPr lang="en-US" dirty="0"/>
            </a:br>
            <a:r>
              <a:rPr lang="en-US" dirty="0"/>
              <a:t>38 grams / 9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920" y="2471987"/>
            <a:ext cx="3584984" cy="35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h8NBunrQ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9977" y="860612"/>
            <a:ext cx="9469717" cy="5326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403381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Coca Cola (120z)</a:t>
            </a:r>
            <a:br>
              <a:rPr lang="en-US" dirty="0"/>
            </a:br>
            <a:r>
              <a:rPr lang="en-US" dirty="0"/>
              <a:t>40 grams / 10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05" t="3" r="15045" b="-2"/>
          <a:stretch/>
        </p:blipFill>
        <p:spPr>
          <a:xfrm>
            <a:off x="4360984" y="2097088"/>
            <a:ext cx="3108961" cy="43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Root Beer (12oz)</a:t>
            </a:r>
            <a:br>
              <a:rPr lang="en-US" sz="4000" dirty="0"/>
            </a:br>
            <a:r>
              <a:rPr lang="en-US" dirty="0"/>
              <a:t>45 grams / 11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0" r="11914" b="-313"/>
          <a:stretch/>
        </p:blipFill>
        <p:spPr>
          <a:xfrm>
            <a:off x="4234374" y="1969476"/>
            <a:ext cx="3376247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McDonalds small caramel frappe</a:t>
            </a:r>
            <a:br>
              <a:rPr lang="en-US" sz="4000" b="1" dirty="0"/>
            </a:br>
            <a:r>
              <a:rPr lang="en-US" dirty="0"/>
              <a:t>55 grams / 13.75 teaspoons of sugar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52" y="1786759"/>
            <a:ext cx="3792334" cy="4330436"/>
          </a:xfrm>
        </p:spPr>
      </p:pic>
    </p:spTree>
    <p:extLst>
      <p:ext uri="{BB962C8B-B14F-4D97-AF65-F5344CB8AC3E}">
        <p14:creationId xmlns:p14="http://schemas.microsoft.com/office/powerpoint/2010/main" val="283178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7689"/>
            <a:ext cx="9905998" cy="1478570"/>
          </a:xfrm>
        </p:spPr>
        <p:txBody>
          <a:bodyPr/>
          <a:lstStyle/>
          <a:p>
            <a:r>
              <a:rPr lang="en-US" dirty="0"/>
              <a:t>How can you drink more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50498"/>
            <a:ext cx="10040394" cy="5301025"/>
          </a:xfrm>
        </p:spPr>
        <p:txBody>
          <a:bodyPr>
            <a:normAutofit/>
          </a:bodyPr>
          <a:lstStyle/>
          <a:p>
            <a:r>
              <a:rPr lang="en-US" dirty="0"/>
              <a:t>Bring a water bottle to school everyday!</a:t>
            </a:r>
          </a:p>
          <a:p>
            <a:r>
              <a:rPr lang="en-US" dirty="0"/>
              <a:t>Drink a glass of water with every meal </a:t>
            </a:r>
          </a:p>
          <a:p>
            <a:r>
              <a:rPr lang="en-US" dirty="0"/>
              <a:t>Refill your water bottle at the hydration stations during your breaks</a:t>
            </a:r>
          </a:p>
          <a:p>
            <a:r>
              <a:rPr lang="en-US" dirty="0"/>
              <a:t>Drink water after PE class, exercising, and playing sports </a:t>
            </a:r>
          </a:p>
          <a:p>
            <a:r>
              <a:rPr lang="en-US" dirty="0"/>
              <a:t>Flavor it up! Add fresh lemon, lime, mint, etc. to your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89" y="4422639"/>
            <a:ext cx="3911731" cy="18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23345"/>
          </a:xfrm>
        </p:spPr>
        <p:txBody>
          <a:bodyPr/>
          <a:lstStyle/>
          <a:p>
            <a:r>
              <a:rPr lang="en-US" dirty="0"/>
              <a:t>Why should You rethink your drink?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9988"/>
            <a:ext cx="9905999" cy="4583157"/>
          </a:xfrm>
        </p:spPr>
        <p:txBody>
          <a:bodyPr>
            <a:normAutofit/>
          </a:bodyPr>
          <a:lstStyle/>
          <a:p>
            <a:r>
              <a:rPr lang="en-US" sz="2800" dirty="0"/>
              <a:t>Tennessee now has the </a:t>
            </a:r>
            <a:r>
              <a:rPr lang="en-US" sz="2800" b="1" dirty="0">
                <a:solidFill>
                  <a:srgbClr val="FFFF00"/>
                </a:solidFill>
              </a:rPr>
              <a:t>highest rate of obesity </a:t>
            </a:r>
            <a:r>
              <a:rPr lang="en-US" sz="2800" dirty="0"/>
              <a:t>in children ages 10-17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 the United States!*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1/5 of all weight gained </a:t>
            </a:r>
            <a:r>
              <a:rPr lang="en-US" sz="2800" dirty="0"/>
              <a:t>by US population between 1977 and 2007 can be attributed to sugary drink consumption. </a:t>
            </a:r>
          </a:p>
          <a:p>
            <a:r>
              <a:rPr lang="en-US" sz="2800" dirty="0"/>
              <a:t>People who consume sugary drinks regularly have a </a:t>
            </a:r>
            <a:r>
              <a:rPr lang="en-US" sz="2800" b="1" dirty="0">
                <a:solidFill>
                  <a:srgbClr val="FFFF00"/>
                </a:solidFill>
              </a:rPr>
              <a:t>26% greater risk of developing type 2 diabetes.</a:t>
            </a:r>
            <a:endParaRPr lang="en-US" sz="2800" dirty="0"/>
          </a:p>
          <a:p>
            <a:r>
              <a:rPr lang="en-US" sz="2800" dirty="0"/>
              <a:t>Consumption of </a:t>
            </a:r>
            <a:r>
              <a:rPr lang="en-US" sz="2800" b="1" dirty="0">
                <a:solidFill>
                  <a:srgbClr val="FFFF00"/>
                </a:solidFill>
              </a:rPr>
              <a:t>sugar-loaded drinks is now the largest category of caloric intake in children and teens</a:t>
            </a:r>
            <a:r>
              <a:rPr lang="en-US" sz="2800" dirty="0"/>
              <a:t>, surpassing milk and pizza.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627322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*State Health Performance Scorecard from The Commonwealth Fund http://datacenter.commonwealthfund.org/scorecard/state/44/tennessee/</a:t>
            </a:r>
          </a:p>
        </p:txBody>
      </p:sp>
    </p:spTree>
    <p:extLst>
      <p:ext uri="{BB962C8B-B14F-4D97-AF65-F5344CB8AC3E}">
        <p14:creationId xmlns:p14="http://schemas.microsoft.com/office/powerpoint/2010/main" val="8428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3528"/>
          </a:xfrm>
        </p:spPr>
        <p:txBody>
          <a:bodyPr/>
          <a:lstStyle/>
          <a:p>
            <a:r>
              <a:rPr lang="en-US" dirty="0"/>
              <a:t>Sugary Drinks and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2046"/>
            <a:ext cx="9905999" cy="483325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Children and youth in the US </a:t>
            </a:r>
            <a:r>
              <a:rPr lang="en-US" sz="2800" b="1" dirty="0">
                <a:solidFill>
                  <a:srgbClr val="FFFF00"/>
                </a:solidFill>
              </a:rPr>
              <a:t>average 224 calories per day from sugary beverages.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Beverages count for almost half (47%) of all added sugars </a:t>
            </a:r>
            <a:r>
              <a:rPr lang="en-US" sz="2800" dirty="0"/>
              <a:t>consumed by US population. </a:t>
            </a:r>
          </a:p>
          <a:p>
            <a:endParaRPr lang="en-US" sz="2800" dirty="0"/>
          </a:p>
          <a:p>
            <a:r>
              <a:rPr lang="en-US" sz="2800" dirty="0"/>
              <a:t>One study found that for each additional 12-ounce soda youth consumed each day, </a:t>
            </a:r>
            <a:r>
              <a:rPr lang="en-US" sz="2800" b="1" dirty="0">
                <a:solidFill>
                  <a:srgbClr val="FFFF00"/>
                </a:solidFill>
              </a:rPr>
              <a:t>the odds of becoming obese increased by 60%. </a:t>
            </a:r>
            <a:endParaRPr lang="en-US" sz="2800" dirty="0"/>
          </a:p>
          <a:p>
            <a:endParaRPr lang="en-US" sz="2800" dirty="0"/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sz="2800" dirty="0"/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4285"/>
            <a:ext cx="9905998" cy="802319"/>
          </a:xfrm>
        </p:spPr>
        <p:txBody>
          <a:bodyPr/>
          <a:lstStyle/>
          <a:p>
            <a:pPr algn="ctr"/>
            <a:r>
              <a:rPr lang="en-US" dirty="0"/>
              <a:t>BMI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717581"/>
              </p:ext>
            </p:extLst>
          </p:nvPr>
        </p:nvGraphicFramePr>
        <p:xfrm>
          <a:off x="1141411" y="773723"/>
          <a:ext cx="9906000" cy="586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8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1236408"/>
          </a:xfrm>
        </p:spPr>
        <p:txBody>
          <a:bodyPr/>
          <a:lstStyle/>
          <a:p>
            <a:pPr algn="ctr"/>
            <a:r>
              <a:rPr lang="en-US" sz="4000" b="1" dirty="0"/>
              <a:t>Why are sugary drinks bad for you?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7543"/>
            <a:ext cx="9905999" cy="47810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Weight gain </a:t>
            </a:r>
            <a:r>
              <a:rPr lang="en-US" dirty="0"/>
              <a:t>(extra sugar is stored as fat) </a:t>
            </a:r>
          </a:p>
          <a:p>
            <a:pPr lvl="1"/>
            <a:r>
              <a:rPr lang="en-US" dirty="0"/>
              <a:t>Studies in children and adults have found that reducing sugary drink consumption can lead to better weight control among those who are initially overweight. </a:t>
            </a:r>
          </a:p>
          <a:p>
            <a:r>
              <a:rPr lang="en-US" b="1" dirty="0">
                <a:solidFill>
                  <a:srgbClr val="FFFF00"/>
                </a:solidFill>
              </a:rPr>
              <a:t>Empty extra calories </a:t>
            </a:r>
            <a:r>
              <a:rPr lang="en-US" dirty="0"/>
              <a:t>(no nutritional benefit) </a:t>
            </a:r>
          </a:p>
          <a:p>
            <a:pPr lvl="1"/>
            <a:r>
              <a:rPr lang="en-US" dirty="0"/>
              <a:t>42 minutes of walking to burn off the extra calories in just one 16oz bottle of coke</a:t>
            </a:r>
          </a:p>
          <a:p>
            <a:r>
              <a:rPr lang="en-US" b="1" dirty="0">
                <a:solidFill>
                  <a:srgbClr val="FFFF00"/>
                </a:solidFill>
              </a:rPr>
              <a:t>Causes cavities</a:t>
            </a:r>
          </a:p>
          <a:p>
            <a:r>
              <a:rPr lang="en-US" dirty="0"/>
              <a:t>Gives you brief energy, but then </a:t>
            </a:r>
            <a:r>
              <a:rPr lang="en-US" b="1" dirty="0">
                <a:solidFill>
                  <a:srgbClr val="FFFF00"/>
                </a:solidFill>
              </a:rPr>
              <a:t>causes “sugar crash” </a:t>
            </a:r>
            <a:r>
              <a:rPr lang="en-US" dirty="0"/>
              <a:t>and makes you tired, grouchy and unfocused. </a:t>
            </a:r>
          </a:p>
          <a:p>
            <a:r>
              <a:rPr lang="en-US" dirty="0"/>
              <a:t>Can increase risk of </a:t>
            </a:r>
            <a:r>
              <a:rPr lang="en-US" b="1" dirty="0">
                <a:solidFill>
                  <a:srgbClr val="FFFF00"/>
                </a:solidFill>
              </a:rPr>
              <a:t>diabetes, heart attack, stroke and depression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02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2758"/>
            <a:ext cx="9905998" cy="11319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drink water?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8505" y="1384663"/>
            <a:ext cx="5033893" cy="52912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4663"/>
            <a:ext cx="5270863" cy="52912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Protects your body organs and tissues</a:t>
            </a:r>
          </a:p>
          <a:p>
            <a:pPr>
              <a:spcAft>
                <a:spcPts val="600"/>
              </a:spcAft>
            </a:pPr>
            <a:r>
              <a:rPr lang="en-US" dirty="0"/>
              <a:t>Carries nutrients and oxygen to all the cells in your body</a:t>
            </a:r>
          </a:p>
          <a:p>
            <a:pPr>
              <a:spcAft>
                <a:spcPts val="600"/>
              </a:spcAft>
            </a:pPr>
            <a:r>
              <a:rPr lang="en-US" dirty="0"/>
              <a:t>Helps you fight off illness</a:t>
            </a:r>
          </a:p>
          <a:p>
            <a:pPr>
              <a:spcAft>
                <a:spcPts val="600"/>
              </a:spcAft>
            </a:pPr>
            <a:r>
              <a:rPr lang="en-US" dirty="0"/>
              <a:t>Helps you digest your food and get rid of waste </a:t>
            </a:r>
          </a:p>
          <a:p>
            <a:pPr>
              <a:spcAft>
                <a:spcPts val="600"/>
              </a:spcAft>
            </a:pPr>
            <a:r>
              <a:rPr lang="en-US" dirty="0"/>
              <a:t>Regulates your body temperature</a:t>
            </a:r>
          </a:p>
          <a:p>
            <a:pPr>
              <a:spcAft>
                <a:spcPts val="600"/>
              </a:spcAft>
            </a:pPr>
            <a:r>
              <a:rPr lang="en-US" dirty="0"/>
              <a:t>Hydrates your skin and hair  </a:t>
            </a:r>
          </a:p>
          <a:p>
            <a:r>
              <a:rPr lang="en-US" dirty="0"/>
              <a:t>Zero calories and zero sugar! </a:t>
            </a:r>
          </a:p>
        </p:txBody>
      </p:sp>
    </p:spTree>
    <p:extLst>
      <p:ext uri="{BB962C8B-B14F-4D97-AF65-F5344CB8AC3E}">
        <p14:creationId xmlns:p14="http://schemas.microsoft.com/office/powerpoint/2010/main" val="34339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764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American Heart Association Guidelines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004" y="1448232"/>
            <a:ext cx="5166963" cy="43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Youth should have no more than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6 teaspoons or 24 grams 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ADDED SUGAR per day. </a:t>
            </a: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39" y="2955299"/>
            <a:ext cx="1191323" cy="774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5694" y="1463609"/>
            <a:ext cx="5166963" cy="43396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   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      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 can of coke has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10 teaspoons or 40 grams 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of added sugar</a:t>
            </a: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5" y="3633434"/>
            <a:ext cx="872466" cy="567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17" y="3669678"/>
            <a:ext cx="872466" cy="567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33" y="3669678"/>
            <a:ext cx="872466" cy="567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49" y="3683862"/>
            <a:ext cx="872466" cy="567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4" y="4289112"/>
            <a:ext cx="872466" cy="5675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5" y="4963364"/>
            <a:ext cx="872466" cy="567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54" y="4340910"/>
            <a:ext cx="872466" cy="5675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92" y="4977089"/>
            <a:ext cx="872466" cy="567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33" y="4977089"/>
            <a:ext cx="872466" cy="56752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31" y="1685489"/>
            <a:ext cx="1119112" cy="1924874"/>
          </a:xfr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82" y="3861928"/>
            <a:ext cx="1191323" cy="7749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86" y="4823413"/>
            <a:ext cx="1191323" cy="7749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74" y="2955299"/>
            <a:ext cx="1191323" cy="7749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88" y="3863919"/>
            <a:ext cx="1191323" cy="7749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97" y="4799719"/>
            <a:ext cx="1191323" cy="774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97" y="4340910"/>
            <a:ext cx="872466" cy="567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5011" y="6045748"/>
            <a:ext cx="630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Teaspoon of sugar = 4 grams of sugar</a:t>
            </a:r>
          </a:p>
        </p:txBody>
      </p:sp>
    </p:spTree>
    <p:extLst>
      <p:ext uri="{BB962C8B-B14F-4D97-AF65-F5344CB8AC3E}">
        <p14:creationId xmlns:p14="http://schemas.microsoft.com/office/powerpoint/2010/main" val="1394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added sugar?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10281554" cy="43037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ANY sugar or syrup added to foods or drinks </a:t>
            </a:r>
            <a:r>
              <a:rPr lang="en-US" dirty="0"/>
              <a:t>while being processed or prepared, or added at the table.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Read the ingredient label </a:t>
            </a:r>
            <a:r>
              <a:rPr lang="en-US" dirty="0"/>
              <a:t>on processed food to identify added sugar:</a:t>
            </a:r>
          </a:p>
          <a:p>
            <a:pPr lvl="1"/>
            <a:r>
              <a:rPr lang="en-US" sz="2400" dirty="0"/>
              <a:t>All sugars and syrups (organic cane sugar, brown sugar, corn syrup, etc.) </a:t>
            </a:r>
          </a:p>
          <a:p>
            <a:pPr lvl="1"/>
            <a:r>
              <a:rPr lang="en-US" sz="2400" dirty="0"/>
              <a:t>Words ending in “</a:t>
            </a:r>
            <a:r>
              <a:rPr lang="en-US" sz="2400" dirty="0" err="1"/>
              <a:t>ose</a:t>
            </a:r>
            <a:r>
              <a:rPr lang="en-US" sz="2400" dirty="0"/>
              <a:t>” (fructose, high-fructose corn syrup, lactose, sucrose, glucose)</a:t>
            </a:r>
          </a:p>
          <a:p>
            <a:pPr lvl="1"/>
            <a:r>
              <a:rPr lang="en-US" sz="2400" dirty="0"/>
              <a:t>Honey, molasses, nectars, cane juice, fruit juice concentrate</a:t>
            </a:r>
          </a:p>
        </p:txBody>
      </p:sp>
    </p:spTree>
    <p:extLst>
      <p:ext uri="{BB962C8B-B14F-4D97-AF65-F5344CB8AC3E}">
        <p14:creationId xmlns:p14="http://schemas.microsoft.com/office/powerpoint/2010/main" val="5637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5720</TotalTime>
  <Words>940</Words>
  <Application>Microsoft Office PowerPoint</Application>
  <PresentationFormat>Widescreen</PresentationFormat>
  <Paragraphs>101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Circuit</vt:lpstr>
      <vt:lpstr>Integral</vt:lpstr>
      <vt:lpstr>PowerPoint Presentation</vt:lpstr>
      <vt:lpstr>PowerPoint Presentation</vt:lpstr>
      <vt:lpstr>Why should You rethink your drink?</vt:lpstr>
      <vt:lpstr>Sugary Drinks and youth</vt:lpstr>
      <vt:lpstr>BMI Data</vt:lpstr>
      <vt:lpstr>Why are sugary drinks bad for you? </vt:lpstr>
      <vt:lpstr>Why drink water? </vt:lpstr>
      <vt:lpstr>American Heart Association Guidelines</vt:lpstr>
      <vt:lpstr>What is added sugar? </vt:lpstr>
      <vt:lpstr>Natural vs Artificial sweeteners</vt:lpstr>
      <vt:lpstr>Juice VS Whole fruitS/VegetablES </vt:lpstr>
      <vt:lpstr>What about diet drinks?</vt:lpstr>
      <vt:lpstr>What’s in your Drink? </vt:lpstr>
      <vt:lpstr>Water (12oz)  0 grams / 0 teaspoons of sugar </vt:lpstr>
      <vt:lpstr>Powerade (12oz) 20 grams / 5 teaspoons of sugar </vt:lpstr>
      <vt:lpstr>Starbucks Tall Iced Caffe Mocha  24 grams / 6 teaspoons of sugar </vt:lpstr>
      <vt:lpstr>Sweet Tea (12oz) 29 grams / 7 teaspoons of sugar </vt:lpstr>
      <vt:lpstr>Simply Orange 100% Orange Juice (12oz) 31 Grams / 8 teaspoons of sugar</vt:lpstr>
      <vt:lpstr>Red Bull (12oz)  38 grams / 9 teaspoons of sugar </vt:lpstr>
      <vt:lpstr>Coca Cola (120z) 40 grams / 10 teaspoons of sugar </vt:lpstr>
      <vt:lpstr>Root Beer (12oz) 45 grams / 11 teaspoons of sugar </vt:lpstr>
      <vt:lpstr>McDonalds small caramel frappe 55 grams / 13.75 teaspoons of sugar </vt:lpstr>
      <vt:lpstr>How can you drink more water?</vt:lpstr>
    </vt:vector>
  </TitlesOfParts>
  <Company>Metro Nashville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Lavender, Susan E</dc:creator>
  <cp:lastModifiedBy>Ketterer, Alexandra E</cp:lastModifiedBy>
  <cp:revision>133</cp:revision>
  <cp:lastPrinted>2018-10-11T15:52:03Z</cp:lastPrinted>
  <dcterms:created xsi:type="dcterms:W3CDTF">2017-07-14T18:46:47Z</dcterms:created>
  <dcterms:modified xsi:type="dcterms:W3CDTF">2019-04-05T14:53:35Z</dcterms:modified>
</cp:coreProperties>
</file>