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44"/>
  </p:notesMasterIdLst>
  <p:handoutMasterIdLst>
    <p:handoutMasterId r:id="rId45"/>
  </p:handoutMasterIdLst>
  <p:sldIdLst>
    <p:sldId id="256" r:id="rId2"/>
    <p:sldId id="257" r:id="rId3"/>
    <p:sldId id="258" r:id="rId4"/>
    <p:sldId id="260" r:id="rId5"/>
    <p:sldId id="262" r:id="rId6"/>
    <p:sldId id="346" r:id="rId7"/>
    <p:sldId id="344" r:id="rId8"/>
    <p:sldId id="345" r:id="rId9"/>
    <p:sldId id="347" r:id="rId10"/>
    <p:sldId id="270" r:id="rId11"/>
    <p:sldId id="264" r:id="rId12"/>
    <p:sldId id="348" r:id="rId13"/>
    <p:sldId id="277" r:id="rId14"/>
    <p:sldId id="279" r:id="rId15"/>
    <p:sldId id="349" r:id="rId16"/>
    <p:sldId id="281" r:id="rId17"/>
    <p:sldId id="283" r:id="rId18"/>
    <p:sldId id="350" r:id="rId19"/>
    <p:sldId id="285" r:id="rId20"/>
    <p:sldId id="287" r:id="rId21"/>
    <p:sldId id="289" r:id="rId22"/>
    <p:sldId id="291" r:id="rId23"/>
    <p:sldId id="351" r:id="rId24"/>
    <p:sldId id="293" r:id="rId25"/>
    <p:sldId id="295" r:id="rId26"/>
    <p:sldId id="352" r:id="rId27"/>
    <p:sldId id="297" r:id="rId28"/>
    <p:sldId id="306" r:id="rId29"/>
    <p:sldId id="308" r:id="rId30"/>
    <p:sldId id="310" r:id="rId31"/>
    <p:sldId id="314" r:id="rId32"/>
    <p:sldId id="320" r:id="rId33"/>
    <p:sldId id="322" r:id="rId34"/>
    <p:sldId id="324" r:id="rId35"/>
    <p:sldId id="354" r:id="rId36"/>
    <p:sldId id="318" r:id="rId37"/>
    <p:sldId id="326" r:id="rId38"/>
    <p:sldId id="343" r:id="rId39"/>
    <p:sldId id="316" r:id="rId40"/>
    <p:sldId id="353" r:id="rId41"/>
    <p:sldId id="339" r:id="rId42"/>
    <p:sldId id="341"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875D867-1B05-46A2-A004-5A29FDC5717A}">
          <p14:sldIdLst>
            <p14:sldId id="256"/>
            <p14:sldId id="257"/>
            <p14:sldId id="258"/>
            <p14:sldId id="260"/>
            <p14:sldId id="262"/>
            <p14:sldId id="346"/>
            <p14:sldId id="344"/>
            <p14:sldId id="345"/>
            <p14:sldId id="347"/>
            <p14:sldId id="270"/>
            <p14:sldId id="264"/>
            <p14:sldId id="348"/>
            <p14:sldId id="277"/>
            <p14:sldId id="279"/>
            <p14:sldId id="349"/>
            <p14:sldId id="281"/>
            <p14:sldId id="283"/>
            <p14:sldId id="350"/>
            <p14:sldId id="285"/>
            <p14:sldId id="287"/>
            <p14:sldId id="289"/>
            <p14:sldId id="291"/>
            <p14:sldId id="351"/>
            <p14:sldId id="293"/>
            <p14:sldId id="295"/>
            <p14:sldId id="352"/>
            <p14:sldId id="297"/>
            <p14:sldId id="306"/>
            <p14:sldId id="308"/>
            <p14:sldId id="310"/>
            <p14:sldId id="314"/>
            <p14:sldId id="320"/>
            <p14:sldId id="322"/>
            <p14:sldId id="324"/>
            <p14:sldId id="354"/>
            <p14:sldId id="318"/>
            <p14:sldId id="326"/>
            <p14:sldId id="343"/>
            <p14:sldId id="316"/>
            <p14:sldId id="353"/>
            <p14:sldId id="339"/>
            <p14:sldId id="34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64" autoAdjust="0"/>
    <p:restoredTop sz="94669" autoAdjust="0"/>
  </p:normalViewPr>
  <p:slideViewPr>
    <p:cSldViewPr>
      <p:cViewPr>
        <p:scale>
          <a:sx n="68" d="100"/>
          <a:sy n="68" d="100"/>
        </p:scale>
        <p:origin x="-2874" y="-10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46" d="100"/>
          <a:sy n="46" d="100"/>
        </p:scale>
        <p:origin x="-2852"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ctr">
              <a:defRPr sz="2800"/>
            </a:pPr>
            <a:r>
              <a:rPr lang="en-US" sz="2600" dirty="0" smtClean="0"/>
              <a:t>Different</a:t>
            </a:r>
            <a:r>
              <a:rPr lang="en-US" sz="2600" baseline="0" dirty="0" smtClean="0"/>
              <a:t> Income Thresholds for Top Taxes</a:t>
            </a:r>
          </a:p>
          <a:p>
            <a:pPr algn="ctr">
              <a:defRPr sz="2800"/>
            </a:pPr>
            <a:endParaRPr lang="en-US" sz="1600" dirty="0"/>
          </a:p>
        </c:rich>
      </c:tx>
      <c:layout>
        <c:manualLayout>
          <c:xMode val="edge"/>
          <c:yMode val="edge"/>
          <c:x val="5.9683333333333297E-2"/>
          <c:y val="1.42857392825897E-2"/>
        </c:manualLayout>
      </c:layout>
      <c:overlay val="0"/>
    </c:title>
    <c:autoTitleDeleted val="0"/>
    <c:plotArea>
      <c:layout>
        <c:manualLayout>
          <c:layoutTarget val="inner"/>
          <c:xMode val="edge"/>
          <c:yMode val="edge"/>
          <c:x val="0"/>
          <c:y val="0.124406932010211"/>
          <c:w val="1"/>
          <c:h val="0.73432207960306295"/>
        </c:manualLayout>
      </c:layout>
      <c:barChart>
        <c:barDir val="col"/>
        <c:grouping val="clustered"/>
        <c:varyColors val="0"/>
        <c:ser>
          <c:idx val="0"/>
          <c:order val="0"/>
          <c:tx>
            <c:strRef>
              <c:f>Sheet1!$B$1</c:f>
              <c:strCache>
                <c:ptCount val="1"/>
                <c:pt idx="0">
                  <c:v>Individual</c:v>
                </c:pt>
              </c:strCache>
            </c:strRef>
          </c:tx>
          <c:invertIfNegative val="0"/>
          <c:dLbls>
            <c:dLbl>
              <c:idx val="1"/>
              <c:layout/>
              <c:tx>
                <c:rich>
                  <a:bodyPr/>
                  <a:lstStyle/>
                  <a:p>
                    <a:r>
                      <a:rPr lang="en-US"/>
                      <a:t>$</a:t>
                    </a:r>
                    <a:r>
                      <a:rPr lang="en-US" smtClean="0"/>
                      <a:t>259,400 </a:t>
                    </a:r>
                    <a:endParaRPr lang="en-US"/>
                  </a:p>
                </c:rich>
              </c:tx>
              <c:showLegendKey val="0"/>
              <c:showVal val="1"/>
              <c:showCatName val="0"/>
              <c:showSerName val="0"/>
              <c:showPercent val="0"/>
              <c:showBubbleSize val="0"/>
            </c:dLbl>
            <c:dLbl>
              <c:idx val="2"/>
              <c:layout/>
              <c:tx>
                <c:rich>
                  <a:bodyPr/>
                  <a:lstStyle/>
                  <a:p>
                    <a:r>
                      <a:rPr lang="en-US" smtClean="0"/>
                      <a:t>$415,050</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Sheet1!$A$2:$A$4</c:f>
              <c:strCache>
                <c:ptCount val="3"/>
                <c:pt idx="0">
                  <c:v>3.8% Medicare Surtax / 0.9% Medicare Payroll Tax</c:v>
                </c:pt>
                <c:pt idx="1">
                  <c:v>Pease Provision/Personal Exemption Phaseout</c:v>
                </c:pt>
                <c:pt idx="2">
                  <c:v>39.6% Income Tax Rate</c:v>
                </c:pt>
              </c:strCache>
            </c:strRef>
          </c:cat>
          <c:val>
            <c:numRef>
              <c:f>Sheet1!$B$2:$B$4</c:f>
              <c:numCache>
                <c:formatCode>"$"#,##0_);[Red]\("$"#,##0\)</c:formatCode>
                <c:ptCount val="3"/>
                <c:pt idx="0">
                  <c:v>200000</c:v>
                </c:pt>
                <c:pt idx="1">
                  <c:v>254200</c:v>
                </c:pt>
                <c:pt idx="2">
                  <c:v>406750</c:v>
                </c:pt>
              </c:numCache>
            </c:numRef>
          </c:val>
        </c:ser>
        <c:ser>
          <c:idx val="1"/>
          <c:order val="1"/>
          <c:tx>
            <c:strRef>
              <c:f>Sheet1!$C$1</c:f>
              <c:strCache>
                <c:ptCount val="1"/>
                <c:pt idx="0">
                  <c:v>Married Filing Jointly</c:v>
                </c:pt>
              </c:strCache>
            </c:strRef>
          </c:tx>
          <c:invertIfNegative val="0"/>
          <c:dLbls>
            <c:dLbl>
              <c:idx val="1"/>
              <c:layout/>
              <c:tx>
                <c:rich>
                  <a:bodyPr/>
                  <a:lstStyle/>
                  <a:p>
                    <a:r>
                      <a:rPr lang="en-US"/>
                      <a:t>$</a:t>
                    </a:r>
                    <a:r>
                      <a:rPr lang="en-US" smtClean="0"/>
                      <a:t>311,300 </a:t>
                    </a:r>
                    <a:endParaRPr lang="en-US"/>
                  </a:p>
                </c:rich>
              </c:tx>
              <c:showLegendKey val="0"/>
              <c:showVal val="1"/>
              <c:showCatName val="0"/>
              <c:showSerName val="0"/>
              <c:showPercent val="0"/>
              <c:showBubbleSize val="0"/>
            </c:dLbl>
            <c:dLbl>
              <c:idx val="2"/>
              <c:layout/>
              <c:tx>
                <c:rich>
                  <a:bodyPr/>
                  <a:lstStyle/>
                  <a:p>
                    <a:r>
                      <a:rPr lang="en-US"/>
                      <a:t>$</a:t>
                    </a:r>
                    <a:r>
                      <a:rPr lang="en-US" smtClean="0"/>
                      <a:t>466,950 </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Sheet1!$A$2:$A$4</c:f>
              <c:strCache>
                <c:ptCount val="3"/>
                <c:pt idx="0">
                  <c:v>3.8% Medicare Surtax / 0.9% Medicare Payroll Tax</c:v>
                </c:pt>
                <c:pt idx="1">
                  <c:v>Pease Provision/Personal Exemption Phaseout</c:v>
                </c:pt>
                <c:pt idx="2">
                  <c:v>39.6% Income Tax Rate</c:v>
                </c:pt>
              </c:strCache>
            </c:strRef>
          </c:cat>
          <c:val>
            <c:numRef>
              <c:f>Sheet1!$C$2:$C$4</c:f>
              <c:numCache>
                <c:formatCode>"$"#,##0_);[Red]\("$"#,##0\)</c:formatCode>
                <c:ptCount val="3"/>
                <c:pt idx="0">
                  <c:v>250000</c:v>
                </c:pt>
                <c:pt idx="1">
                  <c:v>305050</c:v>
                </c:pt>
                <c:pt idx="2">
                  <c:v>457600</c:v>
                </c:pt>
              </c:numCache>
            </c:numRef>
          </c:val>
        </c:ser>
        <c:dLbls>
          <c:showLegendKey val="0"/>
          <c:showVal val="1"/>
          <c:showCatName val="0"/>
          <c:showSerName val="0"/>
          <c:showPercent val="0"/>
          <c:showBubbleSize val="0"/>
        </c:dLbls>
        <c:gapWidth val="150"/>
        <c:overlap val="-25"/>
        <c:axId val="164365440"/>
        <c:axId val="164366976"/>
      </c:barChart>
      <c:catAx>
        <c:axId val="164365440"/>
        <c:scaling>
          <c:orientation val="minMax"/>
        </c:scaling>
        <c:delete val="0"/>
        <c:axPos val="b"/>
        <c:majorTickMark val="none"/>
        <c:minorTickMark val="none"/>
        <c:tickLblPos val="nextTo"/>
        <c:crossAx val="164366976"/>
        <c:crosses val="autoZero"/>
        <c:auto val="1"/>
        <c:lblAlgn val="ctr"/>
        <c:lblOffset val="100"/>
        <c:noMultiLvlLbl val="0"/>
      </c:catAx>
      <c:valAx>
        <c:axId val="164366976"/>
        <c:scaling>
          <c:orientation val="minMax"/>
        </c:scaling>
        <c:delete val="1"/>
        <c:axPos val="l"/>
        <c:numFmt formatCode="&quot;$&quot;#,##0_);[Red]\(&quot;$&quot;#,##0\)" sourceLinked="1"/>
        <c:majorTickMark val="out"/>
        <c:minorTickMark val="none"/>
        <c:tickLblPos val="nextTo"/>
        <c:crossAx val="164365440"/>
        <c:crosses val="autoZero"/>
        <c:crossBetween val="between"/>
      </c:valAx>
    </c:plotArea>
    <c:legend>
      <c:legendPos val="t"/>
      <c:legendEntry>
        <c:idx val="0"/>
        <c:txPr>
          <a:bodyPr/>
          <a:lstStyle/>
          <a:p>
            <a:pPr>
              <a:defRPr sz="2000"/>
            </a:pPr>
            <a:endParaRPr lang="en-US"/>
          </a:p>
        </c:txPr>
      </c:legendEntry>
      <c:legendEntry>
        <c:idx val="1"/>
        <c:txPr>
          <a:bodyPr/>
          <a:lstStyle/>
          <a:p>
            <a:pPr>
              <a:defRPr sz="2000"/>
            </a:pPr>
            <a:endParaRPr lang="en-US"/>
          </a:p>
        </c:txPr>
      </c:legendEntry>
      <c:layout>
        <c:manualLayout>
          <c:xMode val="edge"/>
          <c:yMode val="edge"/>
          <c:x val="1.9079658792650899E-2"/>
          <c:y val="0.12171373578302699"/>
          <c:w val="0.418507349081365"/>
          <c:h val="0.26027864667601502"/>
        </c:manualLayout>
      </c:layout>
      <c:overlay val="0"/>
    </c:legend>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a:pPr>
            <a:r>
              <a:rPr lang="en-US" sz="2400" dirty="0" smtClean="0"/>
              <a:t>Hypothetical Examples</a:t>
            </a:r>
            <a:r>
              <a:rPr lang="en-US" sz="2400" baseline="0" dirty="0" smtClean="0"/>
              <a:t> - Applying Medicare Surtax</a:t>
            </a:r>
          </a:p>
        </c:rich>
      </c:tx>
      <c:layout>
        <c:manualLayout>
          <c:xMode val="edge"/>
          <c:yMode val="edge"/>
          <c:x val="0.17652493438320199"/>
          <c:y val="4.2222222222222203E-2"/>
        </c:manualLayout>
      </c:layout>
      <c:overlay val="0"/>
    </c:title>
    <c:autoTitleDeleted val="0"/>
    <c:plotArea>
      <c:layout/>
      <c:barChart>
        <c:barDir val="col"/>
        <c:grouping val="stacked"/>
        <c:varyColors val="0"/>
        <c:ser>
          <c:idx val="0"/>
          <c:order val="0"/>
          <c:tx>
            <c:strRef>
              <c:f>Sheet1!$B$1</c:f>
              <c:strCache>
                <c:ptCount val="1"/>
                <c:pt idx="0">
                  <c:v>Other Income</c:v>
                </c:pt>
              </c:strCache>
            </c:strRef>
          </c:tx>
          <c:invertIfNegative val="0"/>
          <c:cat>
            <c:strRef>
              <c:f>Sheet1!$A$2:$A$4</c:f>
              <c:strCache>
                <c:ptCount val="3"/>
                <c:pt idx="0">
                  <c:v>Regis &amp; Kathy</c:v>
                </c:pt>
                <c:pt idx="1">
                  <c:v>Donald &amp; Maria</c:v>
                </c:pt>
                <c:pt idx="2">
                  <c:v>Dwayne &amp; Gaby</c:v>
                </c:pt>
              </c:strCache>
            </c:strRef>
          </c:cat>
          <c:val>
            <c:numRef>
              <c:f>Sheet1!$B$2:$B$4</c:f>
              <c:numCache>
                <c:formatCode>"$"#,##0_);[Red]\("$"#,##0\)</c:formatCode>
                <c:ptCount val="3"/>
                <c:pt idx="0">
                  <c:v>200000</c:v>
                </c:pt>
                <c:pt idx="1">
                  <c:v>275000</c:v>
                </c:pt>
                <c:pt idx="2">
                  <c:v>165000</c:v>
                </c:pt>
              </c:numCache>
            </c:numRef>
          </c:val>
        </c:ser>
        <c:ser>
          <c:idx val="1"/>
          <c:order val="1"/>
          <c:tx>
            <c:strRef>
              <c:f>Sheet1!$C$1</c:f>
              <c:strCache>
                <c:ptCount val="1"/>
                <c:pt idx="0">
                  <c:v>Net Investment Income</c:v>
                </c:pt>
              </c:strCache>
            </c:strRef>
          </c:tx>
          <c:invertIfNegative val="0"/>
          <c:cat>
            <c:strRef>
              <c:f>Sheet1!$A$2:$A$4</c:f>
              <c:strCache>
                <c:ptCount val="3"/>
                <c:pt idx="0">
                  <c:v>Regis &amp; Kathy</c:v>
                </c:pt>
                <c:pt idx="1">
                  <c:v>Donald &amp; Maria</c:v>
                </c:pt>
                <c:pt idx="2">
                  <c:v>Dwayne &amp; Gaby</c:v>
                </c:pt>
              </c:strCache>
            </c:strRef>
          </c:cat>
          <c:val>
            <c:numRef>
              <c:f>Sheet1!$C$2:$C$4</c:f>
              <c:numCache>
                <c:formatCode>"$"#,##0_);[Red]\("$"#,##0\)</c:formatCode>
                <c:ptCount val="3"/>
                <c:pt idx="0">
                  <c:v>80000</c:v>
                </c:pt>
                <c:pt idx="1">
                  <c:v>80000</c:v>
                </c:pt>
                <c:pt idx="2">
                  <c:v>80000</c:v>
                </c:pt>
              </c:numCache>
            </c:numRef>
          </c:val>
        </c:ser>
        <c:dLbls>
          <c:showLegendKey val="0"/>
          <c:showVal val="0"/>
          <c:showCatName val="0"/>
          <c:showSerName val="0"/>
          <c:showPercent val="0"/>
          <c:showBubbleSize val="0"/>
        </c:dLbls>
        <c:gapWidth val="95"/>
        <c:overlap val="100"/>
        <c:axId val="164399360"/>
        <c:axId val="164405248"/>
      </c:barChart>
      <c:catAx>
        <c:axId val="164399360"/>
        <c:scaling>
          <c:orientation val="minMax"/>
        </c:scaling>
        <c:delete val="0"/>
        <c:axPos val="b"/>
        <c:majorTickMark val="none"/>
        <c:minorTickMark val="none"/>
        <c:tickLblPos val="nextTo"/>
        <c:crossAx val="164405248"/>
        <c:crosses val="autoZero"/>
        <c:auto val="1"/>
        <c:lblAlgn val="ctr"/>
        <c:lblOffset val="100"/>
        <c:noMultiLvlLbl val="0"/>
      </c:catAx>
      <c:valAx>
        <c:axId val="164405248"/>
        <c:scaling>
          <c:orientation val="minMax"/>
        </c:scaling>
        <c:delete val="0"/>
        <c:axPos val="l"/>
        <c:majorGridlines>
          <c:spPr>
            <a:ln>
              <a:solidFill>
                <a:schemeClr val="accent1"/>
              </a:solidFill>
            </a:ln>
          </c:spPr>
        </c:majorGridlines>
        <c:title>
          <c:tx>
            <c:rich>
              <a:bodyPr/>
              <a:lstStyle/>
              <a:p>
                <a:pPr>
                  <a:defRPr sz="2800" baseline="0"/>
                </a:pPr>
                <a:r>
                  <a:rPr lang="en-US" sz="2800" baseline="0" dirty="0" smtClean="0"/>
                  <a:t>Tax Threshold</a:t>
                </a:r>
                <a:endParaRPr lang="en-US" sz="2800" baseline="0" dirty="0"/>
              </a:p>
            </c:rich>
          </c:tx>
          <c:layout>
            <c:manualLayout>
              <c:xMode val="edge"/>
              <c:yMode val="edge"/>
              <c:x val="0.09"/>
              <c:y val="0.30020393284172803"/>
            </c:manualLayout>
          </c:layout>
          <c:overlay val="0"/>
        </c:title>
        <c:numFmt formatCode="&quot;$&quot;#,##0_);[Red]\(&quot;$&quot;#,##0\)" sourceLinked="1"/>
        <c:majorTickMark val="none"/>
        <c:minorTickMark val="none"/>
        <c:tickLblPos val="nextTo"/>
        <c:crossAx val="164399360"/>
        <c:crosses val="autoZero"/>
        <c:crossBetween val="between"/>
      </c:valAx>
      <c:dTable>
        <c:showHorzBorder val="1"/>
        <c:showVertBorder val="1"/>
        <c:showOutline val="1"/>
        <c:showKeys val="1"/>
        <c:txPr>
          <a:bodyPr/>
          <a:lstStyle/>
          <a:p>
            <a:pPr rtl="0">
              <a:defRPr baseline="0"/>
            </a:pPr>
            <a:endParaRPr lang="en-US"/>
          </a:p>
        </c:txPr>
      </c:dTable>
    </c:plotArea>
    <c:plotVisOnly val="1"/>
    <c:dispBlanksAs val="gap"/>
    <c:showDLblsOverMax val="0"/>
  </c:chart>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85EF50-954E-4DFB-BF5B-84D56799063B}" type="datetimeFigureOut">
              <a:rPr lang="en-US" smtClean="0"/>
              <a:t>2/2/2016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4FD22B-C131-4663-9AF5-A3871C441197}" type="slidenum">
              <a:rPr lang="en-US" smtClean="0"/>
              <a:t>‹#›</a:t>
            </a:fld>
            <a:endParaRPr lang="en-US"/>
          </a:p>
        </p:txBody>
      </p:sp>
    </p:spTree>
    <p:extLst>
      <p:ext uri="{BB962C8B-B14F-4D97-AF65-F5344CB8AC3E}">
        <p14:creationId xmlns:p14="http://schemas.microsoft.com/office/powerpoint/2010/main" val="2921200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EBFE4F-5AAC-478B-A5E3-F33EDD4887BE}" type="datetimeFigureOut">
              <a:rPr lang="en-US" smtClean="0"/>
              <a:t>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A6C835-D75E-4F77-8C9A-5038BA082940}" type="slidenum">
              <a:rPr lang="en-US" smtClean="0"/>
              <a:t>‹#›</a:t>
            </a:fld>
            <a:endParaRPr lang="en-US"/>
          </a:p>
        </p:txBody>
      </p:sp>
    </p:spTree>
    <p:extLst>
      <p:ext uri="{BB962C8B-B14F-4D97-AF65-F5344CB8AC3E}">
        <p14:creationId xmlns:p14="http://schemas.microsoft.com/office/powerpoint/2010/main" val="640040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a:t>
            </a:fld>
            <a:endParaRPr lang="en-US"/>
          </a:p>
        </p:txBody>
      </p:sp>
    </p:spTree>
    <p:extLst>
      <p:ext uri="{BB962C8B-B14F-4D97-AF65-F5344CB8AC3E}">
        <p14:creationId xmlns:p14="http://schemas.microsoft.com/office/powerpoint/2010/main" val="2133323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10</a:t>
            </a:fld>
            <a:endParaRPr lang="en-US"/>
          </a:p>
        </p:txBody>
      </p:sp>
    </p:spTree>
    <p:extLst>
      <p:ext uri="{BB962C8B-B14F-4D97-AF65-F5344CB8AC3E}">
        <p14:creationId xmlns:p14="http://schemas.microsoft.com/office/powerpoint/2010/main" val="612405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11</a:t>
            </a:fld>
            <a:endParaRPr lang="en-US"/>
          </a:p>
        </p:txBody>
      </p:sp>
    </p:spTree>
    <p:extLst>
      <p:ext uri="{BB962C8B-B14F-4D97-AF65-F5344CB8AC3E}">
        <p14:creationId xmlns:p14="http://schemas.microsoft.com/office/powerpoint/2010/main" val="126178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12</a:t>
            </a:fld>
            <a:endParaRPr lang="en-US"/>
          </a:p>
        </p:txBody>
      </p:sp>
    </p:spTree>
    <p:extLst>
      <p:ext uri="{BB962C8B-B14F-4D97-AF65-F5344CB8AC3E}">
        <p14:creationId xmlns:p14="http://schemas.microsoft.com/office/powerpoint/2010/main" val="1342780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13</a:t>
            </a:fld>
            <a:endParaRPr lang="en-US"/>
          </a:p>
        </p:txBody>
      </p:sp>
    </p:spTree>
    <p:extLst>
      <p:ext uri="{BB962C8B-B14F-4D97-AF65-F5344CB8AC3E}">
        <p14:creationId xmlns:p14="http://schemas.microsoft.com/office/powerpoint/2010/main" val="2683921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14</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15</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16</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17</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18</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19</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a:t>
            </a:fld>
            <a:endParaRPr lang="en-US"/>
          </a:p>
        </p:txBody>
      </p:sp>
    </p:spTree>
    <p:extLst>
      <p:ext uri="{BB962C8B-B14F-4D97-AF65-F5344CB8AC3E}">
        <p14:creationId xmlns:p14="http://schemas.microsoft.com/office/powerpoint/2010/main" val="35046844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20</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21</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22</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23</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24</a:t>
            </a:fld>
            <a:endParaRPr lang="en-US"/>
          </a:p>
        </p:txBody>
      </p:sp>
    </p:spTree>
    <p:extLst>
      <p:ext uri="{BB962C8B-B14F-4D97-AF65-F5344CB8AC3E}">
        <p14:creationId xmlns:p14="http://schemas.microsoft.com/office/powerpoint/2010/main" val="38961895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25</a:t>
            </a:fld>
            <a:endParaRPr lang="en-US"/>
          </a:p>
        </p:txBody>
      </p:sp>
    </p:spTree>
    <p:extLst>
      <p:ext uri="{BB962C8B-B14F-4D97-AF65-F5344CB8AC3E}">
        <p14:creationId xmlns:p14="http://schemas.microsoft.com/office/powerpoint/2010/main" val="9107161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26</a:t>
            </a:fld>
            <a:endParaRPr lang="en-US"/>
          </a:p>
        </p:txBody>
      </p:sp>
    </p:spTree>
    <p:extLst>
      <p:ext uri="{BB962C8B-B14F-4D97-AF65-F5344CB8AC3E}">
        <p14:creationId xmlns:p14="http://schemas.microsoft.com/office/powerpoint/2010/main" val="32828986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27</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28</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29</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a:t>
            </a:fld>
            <a:endParaRPr lang="en-US"/>
          </a:p>
        </p:txBody>
      </p:sp>
    </p:spTree>
    <p:extLst>
      <p:ext uri="{BB962C8B-B14F-4D97-AF65-F5344CB8AC3E}">
        <p14:creationId xmlns:p14="http://schemas.microsoft.com/office/powerpoint/2010/main" val="5800857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30</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31</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32</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33</a:t>
            </a:fld>
            <a:endParaRPr lang="en-US"/>
          </a:p>
        </p:txBody>
      </p:sp>
    </p:spTree>
    <p:extLst>
      <p:ext uri="{BB962C8B-B14F-4D97-AF65-F5344CB8AC3E}">
        <p14:creationId xmlns:p14="http://schemas.microsoft.com/office/powerpoint/2010/main" val="19094340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34</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35</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36</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37</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38</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39</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4</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40</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41</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42</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5</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6</a:t>
            </a:fld>
            <a:endParaRPr lang="en-US"/>
          </a:p>
        </p:txBody>
      </p:sp>
    </p:spTree>
    <p:extLst>
      <p:ext uri="{BB962C8B-B14F-4D97-AF65-F5344CB8AC3E}">
        <p14:creationId xmlns:p14="http://schemas.microsoft.com/office/powerpoint/2010/main" val="3786626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7</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8</a:t>
            </a:fld>
            <a:endParaRPr lang="en-US"/>
          </a:p>
        </p:txBody>
      </p:sp>
    </p:spTree>
    <p:extLst>
      <p:ext uri="{BB962C8B-B14F-4D97-AF65-F5344CB8AC3E}">
        <p14:creationId xmlns:p14="http://schemas.microsoft.com/office/powerpoint/2010/main" val="4222316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6C835-D75E-4F77-8C9A-5038BA082940}" type="slidenum">
              <a:rPr lang="en-US" smtClean="0"/>
              <a:t>9</a:t>
            </a:fld>
            <a:endParaRPr lang="en-US"/>
          </a:p>
        </p:txBody>
      </p:sp>
    </p:spTree>
    <p:extLst>
      <p:ext uri="{BB962C8B-B14F-4D97-AF65-F5344CB8AC3E}">
        <p14:creationId xmlns:p14="http://schemas.microsoft.com/office/powerpoint/2010/main" val="1458939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97E800-7F8D-44F7-AE84-1753B0BDBE2A}" type="datetime1">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06F98-7F78-4402-936D-B9C8A82B47A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58B49-D6DD-47AF-8EDF-DF76851B03C7}" type="datetime1">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06F98-7F78-4402-936D-B9C8A82B47A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6BA4E5-09B7-404B-BA16-5B9FAA4DF823}" type="datetime1">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06F98-7F78-4402-936D-B9C8A82B47A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CE456A-3AE4-484F-81DB-5AEDC6BC554B}" type="datetime1">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06F98-7F78-4402-936D-B9C8A82B47A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61471B-096B-4D08-8A23-76FADCCB2CE7}" type="datetime1">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06F98-7F78-4402-936D-B9C8A82B47A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4F8BEF-BA9E-4245-9F0F-6405D88B0303}" type="datetime1">
              <a:rPr lang="en-US" smtClean="0"/>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006F98-7F78-4402-936D-B9C8A82B47A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D4FDB6-A362-43C0-BE3A-8F8D798FE70D}" type="datetime1">
              <a:rPr lang="en-US" smtClean="0"/>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006F98-7F78-4402-936D-B9C8A82B47A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CC377-C4EE-4237-ADA4-9A68813061A8}" type="datetime1">
              <a:rPr lang="en-US" smtClean="0"/>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006F98-7F78-4402-936D-B9C8A82B47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336A7-6D74-4F8D-9C7C-3B5D910A683A}" type="datetime1">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06F98-7F78-4402-936D-B9C8A82B47A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8CD2D9D-FE82-420F-9866-518169EC7C9E}" type="datetime1">
              <a:rPr lang="en-US" smtClean="0"/>
              <a:t>2/2/2016</a:t>
            </a:fld>
            <a:endParaRPr lang="en-US"/>
          </a:p>
        </p:txBody>
      </p:sp>
      <p:sp>
        <p:nvSpPr>
          <p:cNvPr id="9" name="Slide Number Placeholder 8"/>
          <p:cNvSpPr>
            <a:spLocks noGrp="1"/>
          </p:cNvSpPr>
          <p:nvPr>
            <p:ph type="sldNum" sz="quarter" idx="11"/>
          </p:nvPr>
        </p:nvSpPr>
        <p:spPr/>
        <p:txBody>
          <a:bodyPr/>
          <a:lstStyle/>
          <a:p>
            <a:fld id="{D0006F98-7F78-4402-936D-B9C8A82B47A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0006F98-7F78-4402-936D-B9C8A82B47A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DB84566-E477-4CA1-A188-56786631AAFB}" type="datetime1">
              <a:rPr lang="en-US" smtClean="0"/>
              <a:t>2/2/2016</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543800" cy="1295399"/>
          </a:xfrm>
        </p:spPr>
        <p:txBody>
          <a:bodyPr/>
          <a:lstStyle/>
          <a:p>
            <a:pPr algn="ctr"/>
            <a:r>
              <a:rPr lang="en-US" sz="4000" dirty="0" smtClean="0"/>
              <a:t>Proactive Mitigation of High Net Worth Clients’ Tax Liability in 2016</a:t>
            </a:r>
            <a:endParaRPr lang="en-US" sz="4000" dirty="0"/>
          </a:p>
        </p:txBody>
      </p:sp>
      <p:sp>
        <p:nvSpPr>
          <p:cNvPr id="3" name="Subtitle 2"/>
          <p:cNvSpPr>
            <a:spLocks noGrp="1"/>
          </p:cNvSpPr>
          <p:nvPr>
            <p:ph type="subTitle" idx="1"/>
          </p:nvPr>
        </p:nvSpPr>
        <p:spPr>
          <a:xfrm>
            <a:off x="685800" y="3276600"/>
            <a:ext cx="7391400" cy="2590800"/>
          </a:xfrm>
        </p:spPr>
        <p:txBody>
          <a:bodyPr>
            <a:normAutofit/>
          </a:bodyPr>
          <a:lstStyle/>
          <a:p>
            <a:endParaRPr lang="en-US" sz="2400" dirty="0" smtClean="0"/>
          </a:p>
          <a:p>
            <a:r>
              <a:rPr lang="en-US" sz="2400" dirty="0" smtClean="0"/>
              <a:t>Philip Herzberg, CFP®, CTFA, AEP®</a:t>
            </a:r>
          </a:p>
          <a:p>
            <a:r>
              <a:rPr lang="en-US" sz="2400" dirty="0" smtClean="0"/>
              <a:t>Jewish Community Foundation / Jewish Federation of Broward County (JFBC)</a:t>
            </a:r>
          </a:p>
          <a:p>
            <a:r>
              <a:rPr lang="en-US" sz="2400" dirty="0" smtClean="0"/>
              <a:t>Professional Advisory Committee (PAC) Lunch &amp; Learn</a:t>
            </a:r>
          </a:p>
          <a:p>
            <a:r>
              <a:rPr lang="en-US" sz="2400" dirty="0" smtClean="0"/>
              <a:t>February 3</a:t>
            </a:r>
            <a:r>
              <a:rPr lang="en-US" sz="2400" baseline="30000" dirty="0" smtClean="0"/>
              <a:t>rd</a:t>
            </a:r>
            <a:r>
              <a:rPr lang="en-US" sz="2400" dirty="0" smtClean="0"/>
              <a:t>, 2016</a:t>
            </a:r>
          </a:p>
          <a:p>
            <a:endParaRPr lang="en-US" sz="2600" dirty="0" smtClean="0"/>
          </a:p>
          <a:p>
            <a:endParaRPr lang="en-US" sz="2600" dirty="0"/>
          </a:p>
        </p:txBody>
      </p:sp>
    </p:spTree>
    <p:extLst>
      <p:ext uri="{BB962C8B-B14F-4D97-AF65-F5344CB8AC3E}">
        <p14:creationId xmlns:p14="http://schemas.microsoft.com/office/powerpoint/2010/main" val="223165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Solutions to How to Apply </a:t>
            </a:r>
            <a:br>
              <a:rPr lang="en-US" sz="4000" dirty="0" smtClean="0"/>
            </a:br>
            <a:r>
              <a:rPr lang="en-US" sz="4000" dirty="0" smtClean="0"/>
              <a:t>Medicare Surtax</a:t>
            </a:r>
            <a:endParaRPr lang="en-US" sz="4000" dirty="0"/>
          </a:p>
        </p:txBody>
      </p:sp>
      <p:sp>
        <p:nvSpPr>
          <p:cNvPr id="3" name="Content Placeholder 2"/>
          <p:cNvSpPr>
            <a:spLocks noGrp="1"/>
          </p:cNvSpPr>
          <p:nvPr>
            <p:ph idx="1"/>
          </p:nvPr>
        </p:nvSpPr>
        <p:spPr>
          <a:xfrm>
            <a:off x="457200" y="1600200"/>
            <a:ext cx="7620000" cy="4953000"/>
          </a:xfrm>
        </p:spPr>
        <p:txBody>
          <a:bodyPr>
            <a:normAutofit fontScale="92500" lnSpcReduction="10000"/>
          </a:bodyPr>
          <a:lstStyle/>
          <a:p>
            <a:pPr>
              <a:buFont typeface="Wingdings" panose="05000000000000000000" pitchFamily="2" charset="2"/>
              <a:buChar char="§"/>
            </a:pPr>
            <a:r>
              <a:rPr lang="en-US" sz="2400" b="1" dirty="0"/>
              <a:t>Regis &amp; Kathy </a:t>
            </a:r>
            <a:r>
              <a:rPr lang="en-US" sz="2400" dirty="0"/>
              <a:t>– They will pay the 3.8% Medicare tax on $30,000. This is the lesser of NII ($30,000) or the AGI in excess of the threshold amount ($280,000 - $250,000 or $30,000). Thus, only $30,000 of investment income is subject to the Medicare surtax. </a:t>
            </a:r>
            <a:r>
              <a:rPr lang="en-US" sz="2400" u="sng" dirty="0"/>
              <a:t>They pay $1,140 Medicare contribution tax (3.8% X $30,000</a:t>
            </a:r>
            <a:r>
              <a:rPr lang="en-US" sz="2400" dirty="0"/>
              <a:t>).</a:t>
            </a:r>
          </a:p>
          <a:p>
            <a:pPr>
              <a:buFont typeface="Wingdings" panose="05000000000000000000" pitchFamily="2" charset="2"/>
              <a:buChar char="§"/>
            </a:pPr>
            <a:r>
              <a:rPr lang="en-US" sz="2400" b="1" dirty="0"/>
              <a:t>Donald &amp; Maria </a:t>
            </a:r>
            <a:r>
              <a:rPr lang="en-US" sz="2400" dirty="0"/>
              <a:t>– They will pay the lesser of the NII ($80,000) or the AGI in excess of the threshold amount ($355,000 - $250,000, or $105,000). In this case, all $80,000 of the NII is subject to the tax. </a:t>
            </a:r>
            <a:r>
              <a:rPr lang="en-US" sz="2400" u="sng" dirty="0"/>
              <a:t>Thus, they pay $3,040 Medicare contribution tax (3.8% X $80,000).</a:t>
            </a:r>
            <a:endParaRPr lang="en-US" sz="2400" dirty="0"/>
          </a:p>
          <a:p>
            <a:pPr>
              <a:buFont typeface="Wingdings" panose="05000000000000000000" pitchFamily="2" charset="2"/>
              <a:buChar char="§"/>
            </a:pPr>
            <a:r>
              <a:rPr lang="en-US" sz="2400" b="1" dirty="0"/>
              <a:t>Dwayne &amp; </a:t>
            </a:r>
            <a:r>
              <a:rPr lang="en-US" sz="2400" b="1" dirty="0" smtClean="0"/>
              <a:t>Gaby </a:t>
            </a:r>
            <a:r>
              <a:rPr lang="en-US" sz="2400" dirty="0"/>
              <a:t>– None, this is because zero is the lesser of the NII ($80,000) or the AGI in excess of the threshold amount. The AGI of $245,000 is below the $250,000 Married Filing Jointly threshold. </a:t>
            </a:r>
            <a:r>
              <a:rPr lang="en-US" sz="2400" u="sng" dirty="0"/>
              <a:t>Thus, they pay $0 Medicare surtax</a:t>
            </a:r>
            <a:r>
              <a:rPr lang="en-US" sz="2400" dirty="0"/>
              <a:t>.</a:t>
            </a:r>
            <a:endParaRPr lang="en-US" sz="2400" b="1" dirty="0"/>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10</a:t>
            </a:fld>
            <a:endParaRPr lang="en-US"/>
          </a:p>
        </p:txBody>
      </p:sp>
    </p:spTree>
    <p:extLst>
      <p:ext uri="{BB962C8B-B14F-4D97-AF65-F5344CB8AC3E}">
        <p14:creationId xmlns:p14="http://schemas.microsoft.com/office/powerpoint/2010/main" val="2497054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325562"/>
          </a:xfrm>
        </p:spPr>
        <p:txBody>
          <a:bodyPr/>
          <a:lstStyle/>
          <a:p>
            <a:pPr algn="ctr"/>
            <a:r>
              <a:rPr lang="en-US" sz="4000" dirty="0" smtClean="0"/>
              <a:t>Types of Net Investment Income Subject to Surtax</a:t>
            </a:r>
            <a:endParaRPr lang="en-US" sz="4000" dirty="0"/>
          </a:p>
        </p:txBody>
      </p:sp>
      <p:sp>
        <p:nvSpPr>
          <p:cNvPr id="3" name="Content Placeholder 2"/>
          <p:cNvSpPr>
            <a:spLocks noGrp="1"/>
          </p:cNvSpPr>
          <p:nvPr>
            <p:ph idx="1"/>
          </p:nvPr>
        </p:nvSpPr>
        <p:spPr>
          <a:xfrm>
            <a:off x="304800" y="1828800"/>
            <a:ext cx="8001000" cy="4419600"/>
          </a:xfrm>
        </p:spPr>
        <p:txBody>
          <a:bodyPr>
            <a:normAutofit lnSpcReduction="10000"/>
          </a:bodyPr>
          <a:lstStyle/>
          <a:p>
            <a:pPr>
              <a:buFont typeface="Wingdings" panose="05000000000000000000" pitchFamily="2" charset="2"/>
              <a:buChar char="§"/>
            </a:pPr>
            <a:r>
              <a:rPr lang="en-US" dirty="0" smtClean="0"/>
              <a:t>Taxable interest and Dividends</a:t>
            </a:r>
          </a:p>
          <a:p>
            <a:pPr marL="114300" indent="0">
              <a:buNone/>
            </a:pPr>
            <a:endParaRPr lang="en-US" dirty="0" smtClean="0"/>
          </a:p>
          <a:p>
            <a:pPr>
              <a:buFont typeface="Wingdings" panose="05000000000000000000" pitchFamily="2" charset="2"/>
              <a:buChar char="§"/>
            </a:pPr>
            <a:r>
              <a:rPr lang="en-US" dirty="0" smtClean="0"/>
              <a:t>Long- and short-term capital gains</a:t>
            </a:r>
          </a:p>
          <a:p>
            <a:pPr marL="114300" indent="0">
              <a:buNone/>
            </a:pPr>
            <a:endParaRPr lang="en-US" dirty="0" smtClean="0"/>
          </a:p>
          <a:p>
            <a:pPr>
              <a:buFont typeface="Wingdings" panose="05000000000000000000" pitchFamily="2" charset="2"/>
              <a:buChar char="§"/>
            </a:pPr>
            <a:r>
              <a:rPr lang="en-US" dirty="0" smtClean="0"/>
              <a:t>Rents &amp; Royalties</a:t>
            </a:r>
          </a:p>
          <a:p>
            <a:pPr marL="114300" indent="0">
              <a:buNone/>
            </a:pPr>
            <a:endParaRPr lang="en-US" dirty="0" smtClean="0"/>
          </a:p>
          <a:p>
            <a:pPr>
              <a:buFont typeface="Wingdings" panose="05000000000000000000" pitchFamily="2" charset="2"/>
              <a:buChar char="§"/>
            </a:pPr>
            <a:r>
              <a:rPr lang="en-US" dirty="0" smtClean="0"/>
              <a:t>Taxable income from investment annuities</a:t>
            </a:r>
          </a:p>
          <a:p>
            <a:pPr marL="114300" indent="0">
              <a:buNone/>
            </a:pPr>
            <a:endParaRPr lang="en-US" dirty="0" smtClean="0"/>
          </a:p>
          <a:p>
            <a:pPr>
              <a:buFont typeface="Wingdings" panose="05000000000000000000" pitchFamily="2" charset="2"/>
              <a:buChar char="§"/>
            </a:pPr>
            <a:r>
              <a:rPr lang="en-US" dirty="0" smtClean="0"/>
              <a:t>Taxable income from passive activities in trade or business</a:t>
            </a:r>
          </a:p>
          <a:p>
            <a:pPr marL="114300" indent="0">
              <a:buNone/>
            </a:pPr>
            <a:endParaRPr lang="en-US" dirty="0" smtClean="0"/>
          </a:p>
          <a:p>
            <a:pPr>
              <a:buFont typeface="Wingdings" panose="05000000000000000000" pitchFamily="2" charset="2"/>
              <a:buChar char="§"/>
            </a:pPr>
            <a:r>
              <a:rPr lang="en-US" dirty="0" smtClean="0"/>
              <a:t>Certain income from trading commodities</a:t>
            </a:r>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11</a:t>
            </a:fld>
            <a:endParaRPr lang="en-US"/>
          </a:p>
        </p:txBody>
      </p:sp>
    </p:spTree>
    <p:extLst>
      <p:ext uri="{BB962C8B-B14F-4D97-AF65-F5344CB8AC3E}">
        <p14:creationId xmlns:p14="http://schemas.microsoft.com/office/powerpoint/2010/main" val="67137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3600" dirty="0" smtClean="0"/>
              <a:t>Types of Net Investment Income Not Subject to Surtax</a:t>
            </a:r>
            <a:endParaRPr lang="en-US" sz="3600" dirty="0"/>
          </a:p>
        </p:txBody>
      </p:sp>
      <p:sp>
        <p:nvSpPr>
          <p:cNvPr id="3" name="Content Placeholder 2"/>
          <p:cNvSpPr>
            <a:spLocks noGrp="1"/>
          </p:cNvSpPr>
          <p:nvPr>
            <p:ph idx="1"/>
          </p:nvPr>
        </p:nvSpPr>
        <p:spPr>
          <a:xfrm>
            <a:off x="228600" y="1600200"/>
            <a:ext cx="8077200" cy="4953000"/>
          </a:xfrm>
        </p:spPr>
        <p:txBody>
          <a:bodyPr>
            <a:normAutofit fontScale="92500" lnSpcReduction="10000"/>
          </a:bodyPr>
          <a:lstStyle/>
          <a:p>
            <a:pPr>
              <a:buFont typeface="Wingdings" panose="05000000000000000000" pitchFamily="2" charset="2"/>
              <a:buChar char="§"/>
            </a:pPr>
            <a:r>
              <a:rPr lang="en-US" dirty="0" smtClean="0"/>
              <a:t>Salary, wages, and bonuses. Includes self-employment income</a:t>
            </a:r>
          </a:p>
          <a:p>
            <a:pPr marL="114300" indent="0">
              <a:buNone/>
            </a:pPr>
            <a:endParaRPr lang="en-US" dirty="0" smtClean="0"/>
          </a:p>
          <a:p>
            <a:pPr>
              <a:buFont typeface="Wingdings" panose="05000000000000000000" pitchFamily="2" charset="2"/>
              <a:buChar char="§"/>
            </a:pPr>
            <a:r>
              <a:rPr lang="en-US" dirty="0" smtClean="0"/>
              <a:t>Business Income from an active trade or business</a:t>
            </a:r>
          </a:p>
          <a:p>
            <a:pPr marL="114300" indent="0">
              <a:buNone/>
            </a:pPr>
            <a:endParaRPr lang="en-US" dirty="0" smtClean="0"/>
          </a:p>
          <a:p>
            <a:pPr>
              <a:buFont typeface="Wingdings" panose="05000000000000000000" pitchFamily="2" charset="2"/>
              <a:buChar char="§"/>
            </a:pPr>
            <a:r>
              <a:rPr lang="en-US" dirty="0" smtClean="0"/>
              <a:t>Gain on sale of active interest in a partnership or S corporation</a:t>
            </a:r>
          </a:p>
          <a:p>
            <a:pPr marL="114300" indent="0">
              <a:buNone/>
            </a:pPr>
            <a:endParaRPr lang="en-US" dirty="0" smtClean="0"/>
          </a:p>
          <a:p>
            <a:pPr>
              <a:buFont typeface="Wingdings" panose="05000000000000000000" pitchFamily="2" charset="2"/>
              <a:buChar char="§"/>
            </a:pPr>
            <a:r>
              <a:rPr lang="en-US" dirty="0" smtClean="0"/>
              <a:t>IRA, Roth IRA, and qualified plan distributions</a:t>
            </a:r>
          </a:p>
          <a:p>
            <a:pPr marL="114300" indent="0">
              <a:buNone/>
            </a:pPr>
            <a:endParaRPr lang="en-US" dirty="0" smtClean="0"/>
          </a:p>
          <a:p>
            <a:pPr>
              <a:buFont typeface="Wingdings" panose="05000000000000000000" pitchFamily="2" charset="2"/>
              <a:buChar char="§"/>
            </a:pPr>
            <a:r>
              <a:rPr lang="en-US" dirty="0" smtClean="0"/>
              <a:t>Social Security income</a:t>
            </a:r>
          </a:p>
          <a:p>
            <a:pPr marL="114300" indent="0">
              <a:buNone/>
            </a:pPr>
            <a:endParaRPr lang="en-US" dirty="0" smtClean="0"/>
          </a:p>
          <a:p>
            <a:pPr>
              <a:buFont typeface="Wingdings" panose="05000000000000000000" pitchFamily="2" charset="2"/>
              <a:buChar char="§"/>
            </a:pPr>
            <a:r>
              <a:rPr lang="en-US" dirty="0" smtClean="0"/>
              <a:t>Life insurance proceeds</a:t>
            </a:r>
          </a:p>
          <a:p>
            <a:pPr marL="114300" indent="0">
              <a:buNone/>
            </a:pPr>
            <a:endParaRPr lang="en-US" dirty="0" smtClean="0"/>
          </a:p>
          <a:p>
            <a:pPr>
              <a:buFont typeface="Wingdings" panose="05000000000000000000" pitchFamily="2" charset="2"/>
              <a:buChar char="§"/>
            </a:pPr>
            <a:r>
              <a:rPr lang="en-US" dirty="0" smtClean="0"/>
              <a:t>Items otherwise excluded or exempt from income under tax law, such as interest from municipal bonds and capital gains excluded </a:t>
            </a:r>
            <a:r>
              <a:rPr lang="en-US" dirty="0"/>
              <a:t>(</a:t>
            </a:r>
            <a:r>
              <a:rPr lang="en-US" dirty="0" smtClean="0"/>
              <a:t>IRC 121)</a:t>
            </a:r>
          </a:p>
          <a:p>
            <a:pPr marL="114300" indent="0">
              <a:buNone/>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12</a:t>
            </a:fld>
            <a:endParaRPr lang="en-US"/>
          </a:p>
        </p:txBody>
      </p:sp>
    </p:spTree>
    <p:extLst>
      <p:ext uri="{BB962C8B-B14F-4D97-AF65-F5344CB8AC3E}">
        <p14:creationId xmlns:p14="http://schemas.microsoft.com/office/powerpoint/2010/main" val="4014080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Reducing Exposure to Surtax for Individuals</a:t>
            </a:r>
            <a:endParaRPr lang="en-US" sz="4000" dirty="0"/>
          </a:p>
        </p:txBody>
      </p:sp>
      <p:sp>
        <p:nvSpPr>
          <p:cNvPr id="3" name="Content Placeholder 2"/>
          <p:cNvSpPr>
            <a:spLocks noGrp="1"/>
          </p:cNvSpPr>
          <p:nvPr>
            <p:ph idx="1"/>
          </p:nvPr>
        </p:nvSpPr>
        <p:spPr>
          <a:xfrm>
            <a:off x="304800" y="1600200"/>
            <a:ext cx="8001000" cy="4953000"/>
          </a:xfrm>
        </p:spPr>
        <p:txBody>
          <a:bodyPr>
            <a:normAutofit fontScale="92500" lnSpcReduction="20000"/>
          </a:bodyPr>
          <a:lstStyle/>
          <a:p>
            <a:pPr>
              <a:buFont typeface="Wingdings" panose="05000000000000000000" pitchFamily="2" charset="2"/>
              <a:buChar char="§"/>
            </a:pPr>
            <a:r>
              <a:rPr lang="en-US" dirty="0" smtClean="0"/>
              <a:t>Tax-exempt bonds</a:t>
            </a:r>
          </a:p>
          <a:p>
            <a:pPr marL="114300" indent="0">
              <a:buNone/>
            </a:pPr>
            <a:endParaRPr lang="en-US" dirty="0" smtClean="0"/>
          </a:p>
          <a:p>
            <a:pPr>
              <a:buFont typeface="Wingdings" panose="05000000000000000000" pitchFamily="2" charset="2"/>
              <a:buChar char="§"/>
            </a:pPr>
            <a:r>
              <a:rPr lang="en-US" dirty="0" smtClean="0"/>
              <a:t>Tax-deferred annuities</a:t>
            </a:r>
          </a:p>
          <a:p>
            <a:pPr marL="114300" indent="0">
              <a:buNone/>
            </a:pPr>
            <a:endParaRPr lang="en-US" dirty="0" smtClean="0"/>
          </a:p>
          <a:p>
            <a:pPr>
              <a:buFont typeface="Wingdings" panose="05000000000000000000" pitchFamily="2" charset="2"/>
              <a:buChar char="§"/>
            </a:pPr>
            <a:r>
              <a:rPr lang="en-US" dirty="0" smtClean="0"/>
              <a:t>Life Insurance</a:t>
            </a:r>
          </a:p>
          <a:p>
            <a:pPr marL="114300" indent="0">
              <a:buNone/>
            </a:pPr>
            <a:endParaRPr lang="en-US" dirty="0" smtClean="0"/>
          </a:p>
          <a:p>
            <a:pPr>
              <a:buFont typeface="Wingdings" panose="05000000000000000000" pitchFamily="2" charset="2"/>
              <a:buChar char="§"/>
            </a:pPr>
            <a:r>
              <a:rPr lang="en-US" dirty="0" smtClean="0"/>
              <a:t>Low NII investments (i.e. buy and hold investment strategies)</a:t>
            </a:r>
          </a:p>
          <a:p>
            <a:pPr marL="114300" indent="0">
              <a:buNone/>
            </a:pPr>
            <a:endParaRPr lang="en-US" dirty="0" smtClean="0"/>
          </a:p>
          <a:p>
            <a:pPr>
              <a:buFont typeface="Wingdings" panose="05000000000000000000" pitchFamily="2" charset="2"/>
              <a:buChar char="§"/>
            </a:pPr>
            <a:r>
              <a:rPr lang="en-US" dirty="0" smtClean="0"/>
              <a:t>Above-the-line deductions</a:t>
            </a:r>
          </a:p>
          <a:p>
            <a:pPr marL="114300" indent="0">
              <a:buNone/>
            </a:pPr>
            <a:endParaRPr lang="en-US" dirty="0" smtClean="0"/>
          </a:p>
          <a:p>
            <a:pPr>
              <a:buFont typeface="Wingdings" panose="05000000000000000000" pitchFamily="2" charset="2"/>
              <a:buChar char="§"/>
            </a:pPr>
            <a:r>
              <a:rPr lang="en-US" dirty="0" smtClean="0"/>
              <a:t>Capital loss harvesting</a:t>
            </a:r>
          </a:p>
          <a:p>
            <a:pPr marL="114300" indent="0">
              <a:buNone/>
            </a:pPr>
            <a:endParaRPr lang="en-US" dirty="0" smtClean="0"/>
          </a:p>
          <a:p>
            <a:pPr>
              <a:buFont typeface="Wingdings" panose="05000000000000000000" pitchFamily="2" charset="2"/>
              <a:buChar char="§"/>
            </a:pPr>
            <a:r>
              <a:rPr lang="en-US" dirty="0" smtClean="0"/>
              <a:t>Timing of Qualified Plan and IRA Distributions</a:t>
            </a:r>
          </a:p>
          <a:p>
            <a:pPr marL="114300" indent="0">
              <a:buNone/>
            </a:pPr>
            <a:endParaRPr lang="en-US" dirty="0" smtClean="0"/>
          </a:p>
          <a:p>
            <a:pPr>
              <a:buFont typeface="Wingdings" panose="05000000000000000000" pitchFamily="2" charset="2"/>
              <a:buChar char="§"/>
            </a:pPr>
            <a:r>
              <a:rPr lang="en-US" dirty="0" smtClean="0"/>
              <a:t>Creating material participation in passive activities</a:t>
            </a:r>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13</a:t>
            </a:fld>
            <a:endParaRPr lang="en-US"/>
          </a:p>
        </p:txBody>
      </p:sp>
    </p:spTree>
    <p:extLst>
      <p:ext uri="{BB962C8B-B14F-4D97-AF65-F5344CB8AC3E}">
        <p14:creationId xmlns:p14="http://schemas.microsoft.com/office/powerpoint/2010/main" val="3115860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Case for Tax-Free Municipal Bonds to Reduce Surtax</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Interest on corporate bonds is NII. Interest on tax-exempt bonds is not NII.</a:t>
            </a:r>
          </a:p>
          <a:p>
            <a:pPr marL="114300" indent="0">
              <a:buNone/>
            </a:pPr>
            <a:endParaRPr lang="en-US" dirty="0" smtClean="0"/>
          </a:p>
          <a:p>
            <a:pPr>
              <a:buFont typeface="Wingdings" panose="05000000000000000000" pitchFamily="2" charset="2"/>
              <a:buChar char="§"/>
            </a:pPr>
            <a:r>
              <a:rPr lang="en-US" dirty="0"/>
              <a:t>Switching from corporate bonds to tax-exempt bonds reduces both MAGI and NII and may decrease surtax payable</a:t>
            </a:r>
            <a:r>
              <a:rPr lang="en-US" dirty="0" smtClean="0"/>
              <a:t>.</a:t>
            </a:r>
          </a:p>
          <a:p>
            <a:pPr marL="114300" indent="0">
              <a:buNone/>
            </a:pPr>
            <a:endParaRPr lang="en-US" dirty="0" smtClean="0"/>
          </a:p>
          <a:p>
            <a:pPr>
              <a:buFont typeface="Wingdings" panose="05000000000000000000" pitchFamily="2" charset="2"/>
              <a:buChar char="§"/>
            </a:pPr>
            <a:r>
              <a:rPr lang="en-US" b="1" dirty="0" smtClean="0"/>
              <a:t>Example</a:t>
            </a:r>
            <a:r>
              <a:rPr lang="en-US" i="1" dirty="0" smtClean="0"/>
              <a:t> </a:t>
            </a:r>
            <a:r>
              <a:rPr lang="en-US" dirty="0" smtClean="0"/>
              <a:t>– Brittany, a married taxpayer in the 39.6% marginal income tax bracket, owns $1,200,000 of corporate bonds producing 6 percent interest. Her annual income from the bonds is $72,000 before tax. Brittany could switch to tax-free municipal bonds paying 4% interest and avoid both income tax and the surtax. </a:t>
            </a:r>
            <a:r>
              <a:rPr lang="en-US" i="1" dirty="0" smtClean="0"/>
              <a:t>Should she make the switch? </a:t>
            </a:r>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14</a:t>
            </a:fld>
            <a:endParaRPr lang="en-US"/>
          </a:p>
        </p:txBody>
      </p:sp>
    </p:spTree>
    <p:extLst>
      <p:ext uri="{BB962C8B-B14F-4D97-AF65-F5344CB8AC3E}">
        <p14:creationId xmlns:p14="http://schemas.microsoft.com/office/powerpoint/2010/main" val="2879534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274638"/>
            <a:ext cx="8001000" cy="1325562"/>
          </a:xfrm>
        </p:spPr>
        <p:txBody>
          <a:bodyPr/>
          <a:lstStyle/>
          <a:p>
            <a:pPr algn="ctr"/>
            <a:r>
              <a:rPr lang="en-US" sz="4000" dirty="0" smtClean="0"/>
              <a:t>Solution to Case for Tax-Free Municipals</a:t>
            </a:r>
            <a:endParaRPr lang="en-US" sz="4000" dirty="0"/>
          </a:p>
        </p:txBody>
      </p:sp>
      <p:sp>
        <p:nvSpPr>
          <p:cNvPr id="3" name="Content Placeholder 2"/>
          <p:cNvSpPr>
            <a:spLocks noGrp="1"/>
          </p:cNvSpPr>
          <p:nvPr>
            <p:ph idx="1"/>
          </p:nvPr>
        </p:nvSpPr>
        <p:spPr/>
        <p:txBody>
          <a:bodyPr>
            <a:normAutofit lnSpcReduction="10000"/>
          </a:bodyPr>
          <a:lstStyle/>
          <a:p>
            <a:pPr marL="114300" indent="0">
              <a:buNone/>
            </a:pPr>
            <a:endParaRPr lang="en-US" dirty="0" smtClean="0"/>
          </a:p>
          <a:p>
            <a:pPr>
              <a:buFont typeface="Wingdings" panose="05000000000000000000" pitchFamily="2" charset="2"/>
              <a:buChar char="§"/>
            </a:pPr>
            <a:r>
              <a:rPr lang="en-US" dirty="0"/>
              <a:t>Strategy is prudent if the switch produces a higher after-tax return and overall economic result</a:t>
            </a:r>
            <a:r>
              <a:rPr lang="en-US" dirty="0" smtClean="0"/>
              <a:t>.</a:t>
            </a:r>
          </a:p>
          <a:p>
            <a:pPr marL="114300" indent="0">
              <a:buNone/>
            </a:pPr>
            <a:endParaRPr lang="en-US" dirty="0" smtClean="0"/>
          </a:p>
          <a:p>
            <a:pPr lvl="0">
              <a:buFont typeface="Wingdings" panose="05000000000000000000" pitchFamily="2" charset="2"/>
              <a:buChar char="§"/>
            </a:pPr>
            <a:r>
              <a:rPr lang="en-US" dirty="0"/>
              <a:t>Brittany’s after-tax return on the taxable corporate bonds would be</a:t>
            </a:r>
            <a:r>
              <a:rPr lang="en-US" b="1" dirty="0"/>
              <a:t> $72,000 – (.436 X $72,000) = $72,000 - $31,392 = $40,608. </a:t>
            </a:r>
            <a:r>
              <a:rPr lang="en-US" dirty="0"/>
              <a:t>Her after-tax </a:t>
            </a:r>
            <a:r>
              <a:rPr lang="en-US" b="1" dirty="0"/>
              <a:t>$48,000 (.04 X $1,200,000</a:t>
            </a:r>
            <a:r>
              <a:rPr lang="en-US" b="1" dirty="0" smtClean="0"/>
              <a:t>) </a:t>
            </a:r>
            <a:r>
              <a:rPr lang="en-US" dirty="0" smtClean="0"/>
              <a:t>return </a:t>
            </a:r>
            <a:r>
              <a:rPr lang="en-US" dirty="0"/>
              <a:t>on the tax exempt bonds would </a:t>
            </a:r>
            <a:r>
              <a:rPr lang="en-US" dirty="0" smtClean="0"/>
              <a:t>be. </a:t>
            </a:r>
            <a:r>
              <a:rPr lang="en-US" u="sng" dirty="0"/>
              <a:t>Thus, switching to tax-exempt bonds would produce a better economic result</a:t>
            </a:r>
            <a:r>
              <a:rPr lang="en-US" dirty="0"/>
              <a:t>.</a:t>
            </a:r>
          </a:p>
          <a:p>
            <a:pPr marL="114300" lvl="0" indent="0"/>
            <a:endParaRPr lang="en-US" dirty="0">
              <a:latin typeface="Lucida Sans"/>
            </a:endParaRPr>
          </a:p>
          <a:p>
            <a:pPr lvl="0">
              <a:buFont typeface="Wingdings" panose="05000000000000000000" pitchFamily="2" charset="2"/>
              <a:buChar char="§"/>
            </a:pPr>
            <a:r>
              <a:rPr lang="en-US" dirty="0"/>
              <a:t>Alternatively, if the tax-exempt bonds instead produced an ordinary 3 percent return, she </a:t>
            </a:r>
            <a:r>
              <a:rPr lang="en-US" dirty="0" smtClean="0"/>
              <a:t>may </a:t>
            </a:r>
            <a:r>
              <a:rPr lang="en-US" dirty="0"/>
              <a:t>be better off staying with the taxable bonds. Note that any transaction costs would have to be factored in.</a:t>
            </a:r>
          </a:p>
          <a:p>
            <a:pPr>
              <a:buFont typeface="Wingdings" panose="05000000000000000000" pitchFamily="2" charset="2"/>
              <a:buChar char="§"/>
            </a:pPr>
            <a:endParaRPr lang="en-US" dirty="0"/>
          </a:p>
          <a:p>
            <a:pPr marL="114300" indent="0">
              <a:buNone/>
            </a:pPr>
            <a:endParaRPr lang="en-US" i="1"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15</a:t>
            </a:fld>
            <a:endParaRPr lang="en-US"/>
          </a:p>
        </p:txBody>
      </p:sp>
    </p:spTree>
    <p:extLst>
      <p:ext uri="{BB962C8B-B14F-4D97-AF65-F5344CB8AC3E}">
        <p14:creationId xmlns:p14="http://schemas.microsoft.com/office/powerpoint/2010/main" val="23195936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Surtax Planning with Tax-Deferred Annuities</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Tax-deferred annuities can lower the surtax exposure by making favorable changes in timing of NII and MAGI.</a:t>
            </a:r>
          </a:p>
          <a:p>
            <a:pPr marL="114300" indent="0">
              <a:buNone/>
            </a:pPr>
            <a:endParaRPr lang="en-US" dirty="0"/>
          </a:p>
          <a:p>
            <a:pPr>
              <a:buFont typeface="Wingdings" panose="05000000000000000000" pitchFamily="2" charset="2"/>
              <a:buChar char="§"/>
            </a:pPr>
            <a:r>
              <a:rPr lang="en-US" dirty="0" smtClean="0"/>
              <a:t>NII and MAGI can be shifted to years when earnings </a:t>
            </a:r>
            <a:r>
              <a:rPr lang="en-US" dirty="0"/>
              <a:t>are reduced (i.e. after retirement</a:t>
            </a:r>
            <a:r>
              <a:rPr lang="en-US" dirty="0" smtClean="0"/>
              <a:t>) so they don’t exceed threshold.</a:t>
            </a:r>
            <a:endParaRPr lang="en-US" dirty="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16</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528" y="4038600"/>
            <a:ext cx="6867071" cy="2489200"/>
          </a:xfrm>
          <a:prstGeom prst="rect">
            <a:avLst/>
          </a:prstGeom>
        </p:spPr>
      </p:pic>
    </p:spTree>
    <p:extLst>
      <p:ext uri="{BB962C8B-B14F-4D97-AF65-F5344CB8AC3E}">
        <p14:creationId xmlns:p14="http://schemas.microsoft.com/office/powerpoint/2010/main" val="3145817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Shielding Surtax Exposure with Life Insurance</a:t>
            </a:r>
            <a:endParaRPr lang="en-US" sz="4000"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smtClean="0"/>
              <a:t>Life insurance can similarly be employed to produce a smoothing effect on income.</a:t>
            </a:r>
          </a:p>
          <a:p>
            <a:pPr marL="114300" indent="0">
              <a:buNone/>
            </a:pPr>
            <a:endParaRPr lang="en-US" dirty="0" smtClean="0"/>
          </a:p>
          <a:p>
            <a:pPr>
              <a:buFont typeface="Wingdings" panose="05000000000000000000" pitchFamily="2" charset="2"/>
              <a:buChar char="§"/>
            </a:pPr>
            <a:r>
              <a:rPr lang="en-US" dirty="0" smtClean="0"/>
              <a:t>Taxpayers can reduce MAGI and perhaps NII in high earning years by utilizing income-producing assets to pay premiums.</a:t>
            </a:r>
          </a:p>
          <a:p>
            <a:pPr marL="114300" indent="0">
              <a:buNone/>
            </a:pPr>
            <a:endParaRPr lang="en-US" dirty="0" smtClean="0"/>
          </a:p>
          <a:p>
            <a:pPr>
              <a:buFont typeface="Wingdings" panose="05000000000000000000" pitchFamily="2" charset="2"/>
              <a:buChar char="§"/>
            </a:pPr>
            <a:r>
              <a:rPr lang="en-US" dirty="0" smtClean="0"/>
              <a:t>Earnings could be withdrawn from the policy in lower income years when no surtax is payable.</a:t>
            </a:r>
          </a:p>
          <a:p>
            <a:pPr marL="114300" indent="0">
              <a:buNone/>
            </a:pPr>
            <a:endParaRPr lang="en-US" dirty="0" smtClean="0"/>
          </a:p>
          <a:p>
            <a:pPr>
              <a:buFont typeface="Wingdings" panose="05000000000000000000" pitchFamily="2" charset="2"/>
              <a:buChar char="§"/>
            </a:pPr>
            <a:r>
              <a:rPr lang="en-US" b="1" dirty="0" smtClean="0"/>
              <a:t>Example</a:t>
            </a:r>
            <a:r>
              <a:rPr lang="en-US" i="1" dirty="0" smtClean="0"/>
              <a:t> </a:t>
            </a:r>
            <a:r>
              <a:rPr lang="en-US" dirty="0" smtClean="0"/>
              <a:t>– Trustee Jim recently paid a $300,000 single premium to buy a $2,500,000 second-to-die whole-life insurance policy. At the end of Year 10, Jim withdrew $70,000 from the policy’s cash value when it was worth $500,000. </a:t>
            </a:r>
            <a:r>
              <a:rPr lang="en-US" i="1" dirty="0" smtClean="0"/>
              <a:t>What earnings are subject to the 3.8% Medicare surtax? </a:t>
            </a:r>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17</a:t>
            </a:fld>
            <a:endParaRPr lang="en-US"/>
          </a:p>
        </p:txBody>
      </p:sp>
    </p:spTree>
    <p:extLst>
      <p:ext uri="{BB962C8B-B14F-4D97-AF65-F5344CB8AC3E}">
        <p14:creationId xmlns:p14="http://schemas.microsoft.com/office/powerpoint/2010/main" val="2217289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Solution to Surtax Exposure with Life Insurance</a:t>
            </a:r>
            <a:endParaRPr lang="en-US" sz="4000" dirty="0"/>
          </a:p>
        </p:txBody>
      </p:sp>
      <p:sp>
        <p:nvSpPr>
          <p:cNvPr id="3" name="Content Placeholder 2"/>
          <p:cNvSpPr>
            <a:spLocks noGrp="1"/>
          </p:cNvSpPr>
          <p:nvPr>
            <p:ph idx="1"/>
          </p:nvPr>
        </p:nvSpPr>
        <p:spPr/>
        <p:txBody>
          <a:bodyPr>
            <a:normAutofit/>
          </a:bodyPr>
          <a:lstStyle/>
          <a:p>
            <a:pPr marL="114300" indent="0">
              <a:buNone/>
            </a:pPr>
            <a:endParaRPr lang="en-US" dirty="0" smtClean="0"/>
          </a:p>
          <a:p>
            <a:pPr lvl="0">
              <a:buFont typeface="Wingdings" panose="05000000000000000000" pitchFamily="2" charset="2"/>
              <a:buChar char="§"/>
            </a:pPr>
            <a:r>
              <a:rPr lang="en-US" u="sng" dirty="0"/>
              <a:t>None of the $200,000 of earnings-to-date ($500,000 – current cash value - $300,000 initial premium), or any future earnings within the life insurance policy</a:t>
            </a:r>
            <a:r>
              <a:rPr lang="en-US" dirty="0"/>
              <a:t>, are subject to the 3.8% surtax until the trustee withdraws more than his initial single premium amount.</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No </a:t>
            </a:r>
            <a:r>
              <a:rPr lang="en-US" dirty="0"/>
              <a:t>tax on withdrawals or loans up to basis in policy.</a:t>
            </a:r>
          </a:p>
          <a:p>
            <a:pPr>
              <a:buFont typeface="Wingdings" panose="05000000000000000000" pitchFamily="2" charset="2"/>
              <a:buChar char="§"/>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18</a:t>
            </a:fld>
            <a:endParaRPr lang="en-US"/>
          </a:p>
        </p:txBody>
      </p:sp>
    </p:spTree>
    <p:extLst>
      <p:ext uri="{BB962C8B-B14F-4D97-AF65-F5344CB8AC3E}">
        <p14:creationId xmlns:p14="http://schemas.microsoft.com/office/powerpoint/2010/main" val="12601360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848600" cy="1143000"/>
          </a:xfrm>
        </p:spPr>
        <p:txBody>
          <a:bodyPr/>
          <a:lstStyle/>
          <a:p>
            <a:pPr algn="ctr"/>
            <a:r>
              <a:rPr lang="en-US" sz="4000" dirty="0" smtClean="0"/>
              <a:t>Minimizing Surtax with Low NII Investments </a:t>
            </a:r>
            <a:endParaRPr lang="en-US" sz="4000" dirty="0"/>
          </a:p>
        </p:txBody>
      </p:sp>
      <p:sp>
        <p:nvSpPr>
          <p:cNvPr id="3" name="Content Placeholder 2"/>
          <p:cNvSpPr>
            <a:spLocks noGrp="1"/>
          </p:cNvSpPr>
          <p:nvPr>
            <p:ph idx="1"/>
          </p:nvPr>
        </p:nvSpPr>
        <p:spPr>
          <a:xfrm>
            <a:off x="228600" y="1600200"/>
            <a:ext cx="8077200" cy="4800600"/>
          </a:xfrm>
        </p:spPr>
        <p:txBody>
          <a:bodyPr/>
          <a:lstStyle/>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Investors concerned about surtax should consider passive management (i.e. buy-and-hold strategy or index investing).</a:t>
            </a:r>
          </a:p>
          <a:p>
            <a:pPr marL="114300" indent="0">
              <a:buNone/>
            </a:pPr>
            <a:endParaRPr lang="en-US" dirty="0" smtClean="0"/>
          </a:p>
          <a:p>
            <a:pPr>
              <a:buFont typeface="Wingdings" panose="05000000000000000000" pitchFamily="2" charset="2"/>
              <a:buChar char="§"/>
            </a:pPr>
            <a:r>
              <a:rPr lang="en-US" dirty="0" smtClean="0"/>
              <a:t>Many investors will still prefer an actively-managed stock portfolio that produces significant amounts of annual capital gains and dividend income</a:t>
            </a:r>
            <a:r>
              <a:rPr lang="en-US" dirty="0"/>
              <a:t>. Emphasis should be on after-tax return</a:t>
            </a:r>
            <a:r>
              <a:rPr lang="en-US" dirty="0" smtClean="0"/>
              <a:t>.</a:t>
            </a:r>
          </a:p>
          <a:p>
            <a:pPr marL="114300" indent="0">
              <a:buNone/>
            </a:pPr>
            <a:endParaRPr lang="en-US" dirty="0" smtClean="0"/>
          </a:p>
          <a:p>
            <a:pPr>
              <a:buFont typeface="Wingdings" panose="05000000000000000000" pitchFamily="2" charset="2"/>
              <a:buChar char="§"/>
            </a:pPr>
            <a:r>
              <a:rPr lang="en-US" dirty="0" smtClean="0"/>
              <a:t>Leverage prudent asset location strategies to reduce tax liabilities.</a:t>
            </a:r>
            <a:endParaRPr lang="en-US" dirty="0"/>
          </a:p>
          <a:p>
            <a:pPr marL="114300" indent="0">
              <a:buNone/>
            </a:pPr>
            <a:endParaRPr lang="en-US" dirty="0" smtClean="0"/>
          </a:p>
          <a:p>
            <a:pPr marL="114300" indent="0">
              <a:buNone/>
            </a:pPr>
            <a:endParaRPr lang="en-US" dirty="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19</a:t>
            </a:fld>
            <a:endParaRPr lang="en-US"/>
          </a:p>
        </p:txBody>
      </p:sp>
    </p:spTree>
    <p:extLst>
      <p:ext uri="{BB962C8B-B14F-4D97-AF65-F5344CB8AC3E}">
        <p14:creationId xmlns:p14="http://schemas.microsoft.com/office/powerpoint/2010/main" val="3155043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Circular 230 Disclaimer</a:t>
            </a:r>
            <a:endParaRPr lang="en-US" sz="4000" dirty="0"/>
          </a:p>
        </p:txBody>
      </p:sp>
      <p:sp>
        <p:nvSpPr>
          <p:cNvPr id="3" name="Content Placeholder 2"/>
          <p:cNvSpPr>
            <a:spLocks noGrp="1"/>
          </p:cNvSpPr>
          <p:nvPr>
            <p:ph idx="1"/>
          </p:nvPr>
        </p:nvSpPr>
        <p:spPr>
          <a:xfrm>
            <a:off x="457200" y="1447800"/>
            <a:ext cx="7620000" cy="4724400"/>
          </a:xfrm>
        </p:spPr>
        <p:txBody>
          <a:bodyPr>
            <a:normAutofit/>
          </a:bodyPr>
          <a:lstStyle/>
          <a:p>
            <a:pPr>
              <a:buFont typeface="Wingdings" panose="05000000000000000000" pitchFamily="2" charset="2"/>
              <a:buChar char="§"/>
            </a:pPr>
            <a:r>
              <a:rPr lang="en-US" dirty="0" smtClean="0"/>
              <a:t>This presentation is a general discussion of tax related matters and should not be construed as legal, tax, financial, or investment advice. No action should be taken on the basis of this presentation without consulting an attorney, CPA, or other personal advisor.</a:t>
            </a:r>
          </a:p>
          <a:p>
            <a:pPr marL="114300" indent="0">
              <a:buNone/>
            </a:pPr>
            <a:endParaRPr lang="en-US" dirty="0" smtClean="0"/>
          </a:p>
          <a:p>
            <a:pPr>
              <a:buFont typeface="Wingdings" panose="05000000000000000000" pitchFamily="2" charset="2"/>
              <a:buChar char="§"/>
            </a:pPr>
            <a:r>
              <a:rPr lang="en-US" dirty="0" smtClean="0"/>
              <a:t>Any tax advice in this handout is an informal opinion based on the information contained herein.</a:t>
            </a:r>
          </a:p>
          <a:p>
            <a:pPr marL="114300" indent="0">
              <a:buNone/>
            </a:pPr>
            <a:endParaRPr lang="en-US" dirty="0" smtClean="0"/>
          </a:p>
          <a:p>
            <a:pPr>
              <a:buFont typeface="Wingdings" panose="05000000000000000000" pitchFamily="2" charset="2"/>
              <a:buChar char="§"/>
            </a:pPr>
            <a:r>
              <a:rPr lang="en-US" dirty="0" smtClean="0"/>
              <a:t>The advice and presentation are not intended or written to be used for the purpose of avoiding tax penalties and cannot be used for that purpose.</a:t>
            </a:r>
            <a:endParaRPr lang="en-US" dirty="0"/>
          </a:p>
        </p:txBody>
      </p:sp>
      <p:sp>
        <p:nvSpPr>
          <p:cNvPr id="5" name="Slide Number Placeholder 4"/>
          <p:cNvSpPr>
            <a:spLocks noGrp="1"/>
          </p:cNvSpPr>
          <p:nvPr>
            <p:ph type="sldNum" sz="quarter" idx="4294967295"/>
          </p:nvPr>
        </p:nvSpPr>
        <p:spPr>
          <a:xfrm>
            <a:off x="8531788" y="5648960"/>
            <a:ext cx="548640" cy="396240"/>
          </a:xfrm>
        </p:spPr>
        <p:txBody>
          <a:bodyPr/>
          <a:lstStyle/>
          <a:p>
            <a:fld id="{D0006F98-7F78-4402-936D-B9C8A82B47A4}" type="slidenum">
              <a:rPr lang="en-US" smtClean="0"/>
              <a:t>2</a:t>
            </a:fld>
            <a:endParaRPr lang="en-US"/>
          </a:p>
        </p:txBody>
      </p:sp>
    </p:spTree>
    <p:extLst>
      <p:ext uri="{BB962C8B-B14F-4D97-AF65-F5344CB8AC3E}">
        <p14:creationId xmlns:p14="http://schemas.microsoft.com/office/powerpoint/2010/main" val="3503524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020762"/>
          </a:xfrm>
        </p:spPr>
        <p:txBody>
          <a:bodyPr/>
          <a:lstStyle/>
          <a:p>
            <a:pPr algn="ctr"/>
            <a:r>
              <a:rPr lang="en-US" sz="3600" dirty="0" smtClean="0"/>
              <a:t>Maximizing Above-the-Line Deductions</a:t>
            </a:r>
            <a:endParaRPr lang="en-US" sz="36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Exclusions and above-the-line deductions can lower MAGI and potentially reduce the Medicare surtax.</a:t>
            </a:r>
          </a:p>
          <a:p>
            <a:pPr marL="114300" indent="0">
              <a:buNone/>
            </a:pPr>
            <a:endParaRPr lang="en-US" dirty="0" smtClean="0"/>
          </a:p>
          <a:p>
            <a:pPr>
              <a:buFont typeface="Wingdings" panose="05000000000000000000" pitchFamily="2" charset="2"/>
              <a:buChar char="§"/>
            </a:pPr>
            <a:r>
              <a:rPr lang="en-US" dirty="0" smtClean="0"/>
              <a:t>Maximize these above-the-line deductions to lower MAGI:</a:t>
            </a:r>
          </a:p>
          <a:p>
            <a:pPr marL="114300" indent="0">
              <a:buNone/>
            </a:pPr>
            <a:r>
              <a:rPr lang="en-US" dirty="0" smtClean="0"/>
              <a:t>    1. Contributions to qualified retirement plans</a:t>
            </a:r>
          </a:p>
          <a:p>
            <a:pPr marL="114300" indent="0">
              <a:buNone/>
            </a:pPr>
            <a:r>
              <a:rPr lang="en-US" dirty="0"/>
              <a:t> </a:t>
            </a:r>
            <a:r>
              <a:rPr lang="en-US" dirty="0" smtClean="0"/>
              <a:t>   2. Individual Retirement Account (IRA) deductions</a:t>
            </a:r>
          </a:p>
          <a:p>
            <a:pPr marL="114300" indent="0">
              <a:buNone/>
            </a:pPr>
            <a:r>
              <a:rPr lang="en-US" dirty="0"/>
              <a:t> </a:t>
            </a:r>
            <a:r>
              <a:rPr lang="en-US" dirty="0" smtClean="0"/>
              <a:t>   3. Health Savings Account (HSA) deductions</a:t>
            </a:r>
          </a:p>
          <a:p>
            <a:pPr marL="114300" indent="0">
              <a:buNone/>
            </a:pPr>
            <a:r>
              <a:rPr lang="en-US" dirty="0"/>
              <a:t> </a:t>
            </a:r>
            <a:r>
              <a:rPr lang="en-US" dirty="0" smtClean="0"/>
              <a:t>   4. The deductible portion of the self-employment tax</a:t>
            </a:r>
          </a:p>
          <a:p>
            <a:pPr marL="114300" indent="0">
              <a:buNone/>
            </a:pPr>
            <a:r>
              <a:rPr lang="en-US" dirty="0"/>
              <a:t> </a:t>
            </a:r>
            <a:r>
              <a:rPr lang="en-US" dirty="0" smtClean="0"/>
              <a:t>   5. Student loan interest deduction</a:t>
            </a:r>
          </a:p>
          <a:p>
            <a:pPr marL="114300" indent="0">
              <a:buNone/>
            </a:pPr>
            <a:r>
              <a:rPr lang="en-US" dirty="0"/>
              <a:t> </a:t>
            </a:r>
            <a:r>
              <a:rPr lang="en-US" dirty="0" smtClean="0"/>
              <a:t>   6. Educator expenses       </a:t>
            </a:r>
          </a:p>
          <a:p>
            <a:pPr marL="114300" indent="0">
              <a:buNone/>
            </a:pPr>
            <a:endParaRPr lang="en-US" dirty="0" smtClean="0"/>
          </a:p>
          <a:p>
            <a:pPr marL="411480" lvl="1" indent="0">
              <a:buNone/>
            </a:pPr>
            <a:endParaRPr lang="en-US" dirty="0" smtClean="0"/>
          </a:p>
          <a:p>
            <a:pPr marL="114300" indent="0">
              <a:buNone/>
            </a:pPr>
            <a:endParaRPr lang="en-US" dirty="0" smtClean="0"/>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20</a:t>
            </a:fld>
            <a:endParaRPr lang="en-US"/>
          </a:p>
        </p:txBody>
      </p:sp>
    </p:spTree>
    <p:extLst>
      <p:ext uri="{BB962C8B-B14F-4D97-AF65-F5344CB8AC3E}">
        <p14:creationId xmlns:p14="http://schemas.microsoft.com/office/powerpoint/2010/main" val="13303463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020762"/>
          </a:xfrm>
        </p:spPr>
        <p:txBody>
          <a:bodyPr/>
          <a:lstStyle/>
          <a:p>
            <a:pPr algn="ctr"/>
            <a:r>
              <a:rPr lang="en-US" sz="4000" dirty="0" smtClean="0"/>
              <a:t>Impact of Capital Loss Harvesting </a:t>
            </a:r>
            <a:endParaRPr lang="en-US" sz="4000" dirty="0"/>
          </a:p>
        </p:txBody>
      </p:sp>
      <p:sp>
        <p:nvSpPr>
          <p:cNvPr id="3" name="Content Placeholder 2"/>
          <p:cNvSpPr>
            <a:spLocks noGrp="1"/>
          </p:cNvSpPr>
          <p:nvPr>
            <p:ph idx="1"/>
          </p:nvPr>
        </p:nvSpPr>
        <p:spPr>
          <a:xfrm>
            <a:off x="457200" y="1371600"/>
            <a:ext cx="7620000" cy="5029200"/>
          </a:xfrm>
        </p:spPr>
        <p:txBody>
          <a:bodyPr/>
          <a:lstStyle/>
          <a:p>
            <a:pPr>
              <a:buFont typeface="Wingdings" panose="05000000000000000000" pitchFamily="2" charset="2"/>
              <a:buChar char="§"/>
            </a:pPr>
            <a:r>
              <a:rPr lang="en-US" dirty="0" smtClean="0"/>
              <a:t>Capital loss harvesting has been a favorable strategy for netting out capital gains at the end of a tax year. Excess losses can be carried over for use in the future.</a:t>
            </a:r>
          </a:p>
          <a:p>
            <a:pPr>
              <a:buFont typeface="Wingdings" panose="05000000000000000000" pitchFamily="2" charset="2"/>
              <a:buChar char="§"/>
            </a:pPr>
            <a:r>
              <a:rPr lang="en-US" dirty="0" smtClean="0"/>
              <a:t>Increased capital gains rate of up to 23.8% for high-income taxpayers has made year-end loss harvesting to offset capital gains even more significant.</a:t>
            </a:r>
          </a:p>
          <a:p>
            <a:pPr marL="114300" indent="0">
              <a:buNone/>
            </a:pPr>
            <a:endParaRPr lang="en-US" dirty="0"/>
          </a:p>
          <a:p>
            <a:pPr marL="114300" indent="0">
              <a:buNone/>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21</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3657600"/>
            <a:ext cx="7217229" cy="2743200"/>
          </a:xfrm>
          <a:prstGeom prst="rect">
            <a:avLst/>
          </a:prstGeom>
        </p:spPr>
      </p:pic>
    </p:spTree>
    <p:extLst>
      <p:ext uri="{BB962C8B-B14F-4D97-AF65-F5344CB8AC3E}">
        <p14:creationId xmlns:p14="http://schemas.microsoft.com/office/powerpoint/2010/main" val="23449651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274638"/>
            <a:ext cx="8305800" cy="1143000"/>
          </a:xfrm>
        </p:spPr>
        <p:txBody>
          <a:bodyPr/>
          <a:lstStyle/>
          <a:p>
            <a:pPr algn="ctr"/>
            <a:r>
              <a:rPr lang="en-US" sz="3600" dirty="0" smtClean="0"/>
              <a:t>Planning with Retirement Income Distributions</a:t>
            </a:r>
            <a:endParaRPr lang="en-US" sz="3600"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smtClean="0"/>
              <a:t>Taxable payments from Social Security, traditional IRAs, and qualified retirement plans are not subject to the Medicare surtax, but retirement income can raise AGI in a way that subsequently exposes other investment income to this tax.</a:t>
            </a:r>
          </a:p>
          <a:p>
            <a:pPr marL="114300" indent="0">
              <a:buNone/>
            </a:pPr>
            <a:endParaRPr lang="en-US" dirty="0" smtClean="0"/>
          </a:p>
          <a:p>
            <a:pPr>
              <a:buFont typeface="Wingdings" panose="05000000000000000000" pitchFamily="2" charset="2"/>
              <a:buChar char="§"/>
            </a:pPr>
            <a:r>
              <a:rPr lang="en-US" dirty="0" smtClean="0"/>
              <a:t>Hypothetically, required minimum distributions from a traditional IRA can create as much as a 43.4% effective tax on IRA distributions (39.6% income tax + 3.8% surtax on investment income created by distributions).</a:t>
            </a:r>
          </a:p>
          <a:p>
            <a:pPr marL="114300" indent="0">
              <a:buNone/>
            </a:pPr>
            <a:endParaRPr lang="en-US" dirty="0" smtClean="0"/>
          </a:p>
          <a:p>
            <a:pPr>
              <a:buFont typeface="Wingdings" panose="05000000000000000000" pitchFamily="2" charset="2"/>
              <a:buChar char="§"/>
            </a:pPr>
            <a:r>
              <a:rPr lang="en-US" b="1" dirty="0"/>
              <a:t>Example</a:t>
            </a:r>
            <a:r>
              <a:rPr lang="en-US" i="1" dirty="0"/>
              <a:t> </a:t>
            </a:r>
            <a:r>
              <a:rPr lang="en-US" dirty="0"/>
              <a:t>– </a:t>
            </a:r>
            <a:r>
              <a:rPr lang="en-US" dirty="0" smtClean="0"/>
              <a:t>Jack and Jill have $295,000 of taxable income from IRAs and Social Security but do not owe any 3.8% tax. </a:t>
            </a:r>
            <a:r>
              <a:rPr lang="en-US" i="1" dirty="0" smtClean="0"/>
              <a:t>If $105,000 of their income came instead from dividends, income, and capital gains,</a:t>
            </a:r>
            <a:r>
              <a:rPr lang="en-US" i="1" dirty="0"/>
              <a:t> </a:t>
            </a:r>
            <a:r>
              <a:rPr lang="en-US" i="1" dirty="0" smtClean="0"/>
              <a:t>how much surtax do they owe?</a:t>
            </a:r>
            <a:endParaRPr lang="en-US" i="1" dirty="0"/>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22</a:t>
            </a:fld>
            <a:endParaRPr lang="en-US"/>
          </a:p>
        </p:txBody>
      </p:sp>
    </p:spTree>
    <p:extLst>
      <p:ext uri="{BB962C8B-B14F-4D97-AF65-F5344CB8AC3E}">
        <p14:creationId xmlns:p14="http://schemas.microsoft.com/office/powerpoint/2010/main" val="34886655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274638"/>
            <a:ext cx="8305800" cy="1143000"/>
          </a:xfrm>
        </p:spPr>
        <p:txBody>
          <a:bodyPr/>
          <a:lstStyle/>
          <a:p>
            <a:pPr algn="ctr"/>
            <a:r>
              <a:rPr lang="en-US" sz="4000" dirty="0" smtClean="0"/>
              <a:t>Solution to Planning with Retirement Distributions</a:t>
            </a:r>
            <a:endParaRPr lang="en-US" sz="4000" dirty="0"/>
          </a:p>
        </p:txBody>
      </p:sp>
      <p:sp>
        <p:nvSpPr>
          <p:cNvPr id="3" name="Content Placeholder 2"/>
          <p:cNvSpPr>
            <a:spLocks noGrp="1"/>
          </p:cNvSpPr>
          <p:nvPr>
            <p:ph idx="1"/>
          </p:nvPr>
        </p:nvSpPr>
        <p:spPr>
          <a:xfrm>
            <a:off x="457200" y="1600200"/>
            <a:ext cx="7848600" cy="4800600"/>
          </a:xfrm>
        </p:spPr>
        <p:txBody>
          <a:bodyPr>
            <a:normAutofit/>
          </a:bodyPr>
          <a:lstStyle/>
          <a:p>
            <a:pPr marL="457200" lvl="0">
              <a:buFont typeface="Wingdings" panose="05000000000000000000" pitchFamily="2" charset="2"/>
              <a:buChar char="§"/>
            </a:pPr>
            <a:r>
              <a:rPr lang="en-US" dirty="0"/>
              <a:t>$45,000 would be subject to </a:t>
            </a:r>
            <a:r>
              <a:rPr lang="en-US" dirty="0" smtClean="0"/>
              <a:t>3.8</a:t>
            </a:r>
            <a:r>
              <a:rPr lang="en-US" dirty="0"/>
              <a:t>% Medicare surtax, because Jack &amp; Jill have $45,000 in investment income above $250,000. </a:t>
            </a:r>
            <a:r>
              <a:rPr lang="en-US" u="sng" dirty="0"/>
              <a:t>Thus, Jack and Jill owe NII of $1,710 (3.8 X $45,000).</a:t>
            </a:r>
          </a:p>
          <a:p>
            <a:pPr marL="114300" indent="0">
              <a:buNone/>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23</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352800"/>
            <a:ext cx="7086600" cy="2971800"/>
          </a:xfrm>
          <a:prstGeom prst="rect">
            <a:avLst/>
          </a:prstGeom>
        </p:spPr>
      </p:pic>
    </p:spTree>
    <p:extLst>
      <p:ext uri="{BB962C8B-B14F-4D97-AF65-F5344CB8AC3E}">
        <p14:creationId xmlns:p14="http://schemas.microsoft.com/office/powerpoint/2010/main" val="26724634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Timing Qualified Plan and IRA Distributions </a:t>
            </a:r>
            <a:endParaRPr lang="en-US" sz="4000" dirty="0"/>
          </a:p>
        </p:txBody>
      </p:sp>
      <p:sp>
        <p:nvSpPr>
          <p:cNvPr id="3" name="Content Placeholder 2"/>
          <p:cNvSpPr>
            <a:spLocks noGrp="1"/>
          </p:cNvSpPr>
          <p:nvPr>
            <p:ph idx="1"/>
          </p:nvPr>
        </p:nvSpPr>
        <p:spPr>
          <a:xfrm>
            <a:off x="304800" y="1524000"/>
            <a:ext cx="7924800" cy="4724400"/>
          </a:xfrm>
        </p:spPr>
        <p:txBody>
          <a:bodyPr/>
          <a:lstStyle/>
          <a:p>
            <a:pPr>
              <a:buFont typeface="Wingdings" panose="05000000000000000000" pitchFamily="2" charset="2"/>
              <a:buChar char="§"/>
            </a:pPr>
            <a:r>
              <a:rPr lang="en-US" dirty="0" smtClean="0"/>
              <a:t>Shifting some or all of traditional IRA or qualified plan assets to Roth accounts over time could control the taxable income clients recognize in any one year.</a:t>
            </a:r>
          </a:p>
          <a:p>
            <a:pPr marL="114300" indent="0">
              <a:buNone/>
            </a:pPr>
            <a:endParaRPr lang="en-US" dirty="0" smtClean="0"/>
          </a:p>
          <a:p>
            <a:pPr>
              <a:buFont typeface="Wingdings" panose="05000000000000000000" pitchFamily="2" charset="2"/>
              <a:buChar char="§"/>
            </a:pPr>
            <a:r>
              <a:rPr lang="en-US" dirty="0" smtClean="0"/>
              <a:t>This strategy can be worthwhile for clients who expect that income will rise above MAGI thresholds later in retirement when they are taking Social Security and qualified plan withdrawals.</a:t>
            </a:r>
          </a:p>
          <a:p>
            <a:pPr marL="114300" indent="0">
              <a:buNone/>
            </a:pPr>
            <a:endParaRPr lang="en-US" dirty="0" smtClean="0"/>
          </a:p>
          <a:p>
            <a:pPr>
              <a:buFont typeface="Wingdings" panose="05000000000000000000" pitchFamily="2" charset="2"/>
              <a:buChar char="§"/>
            </a:pPr>
            <a:r>
              <a:rPr lang="en-US" dirty="0" smtClean="0"/>
              <a:t>Roth IRA conversion income will count toward MAGI. </a:t>
            </a:r>
          </a:p>
          <a:p>
            <a:pPr marL="114300" indent="0">
              <a:buNone/>
            </a:pPr>
            <a:endParaRPr lang="en-US" dirty="0" smtClean="0"/>
          </a:p>
          <a:p>
            <a:pPr>
              <a:buFont typeface="Wingdings" panose="05000000000000000000" pitchFamily="2" charset="2"/>
              <a:buChar char="§"/>
            </a:pPr>
            <a:r>
              <a:rPr lang="en-US" dirty="0" smtClean="0"/>
              <a:t>Roth IRA distributions are not included in net investment income and the surtax. </a:t>
            </a:r>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24</a:t>
            </a:fld>
            <a:endParaRPr lang="en-US"/>
          </a:p>
        </p:txBody>
      </p:sp>
    </p:spTree>
    <p:extLst>
      <p:ext uri="{BB962C8B-B14F-4D97-AF65-F5344CB8AC3E}">
        <p14:creationId xmlns:p14="http://schemas.microsoft.com/office/powerpoint/2010/main" val="13719066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NII Tax on Gain of Personal Residence Sale</a:t>
            </a:r>
            <a:endParaRPr lang="en-US" sz="4000" dirty="0"/>
          </a:p>
        </p:txBody>
      </p:sp>
      <p:sp>
        <p:nvSpPr>
          <p:cNvPr id="3" name="Content Placeholder 2"/>
          <p:cNvSpPr>
            <a:spLocks noGrp="1"/>
          </p:cNvSpPr>
          <p:nvPr>
            <p:ph idx="1"/>
          </p:nvPr>
        </p:nvSpPr>
        <p:spPr>
          <a:xfrm>
            <a:off x="457200" y="1524000"/>
            <a:ext cx="7620000" cy="4724400"/>
          </a:xfrm>
        </p:spPr>
        <p:txBody>
          <a:bodyPr/>
          <a:lstStyle/>
          <a:p>
            <a:pPr>
              <a:buFont typeface="Wingdings" panose="05000000000000000000" pitchFamily="2" charset="2"/>
              <a:buChar char="§"/>
            </a:pPr>
            <a:r>
              <a:rPr lang="en-US" dirty="0" smtClean="0"/>
              <a:t>The NII tax will not apply to any amount of gain that is excluded from gross income for regular income tax purposes. </a:t>
            </a:r>
          </a:p>
          <a:p>
            <a:pPr marL="114300" indent="0">
              <a:buNone/>
            </a:pPr>
            <a:endParaRPr lang="en-US" dirty="0" smtClean="0"/>
          </a:p>
          <a:p>
            <a:pPr>
              <a:buFont typeface="Wingdings" panose="05000000000000000000" pitchFamily="2" charset="2"/>
              <a:buChar char="§"/>
            </a:pPr>
            <a:r>
              <a:rPr lang="en-US" dirty="0" smtClean="0"/>
              <a:t>IRC section 121 statutory exclusion exempts the first $250,000 ($500,000 for married couples) of gain recognized on the sale of a principal residence from gross income and NII tax.</a:t>
            </a:r>
          </a:p>
          <a:p>
            <a:pPr marL="114300" indent="0">
              <a:buNone/>
            </a:pPr>
            <a:endParaRPr lang="en-US" dirty="0" smtClean="0"/>
          </a:p>
          <a:p>
            <a:pPr>
              <a:buFont typeface="Wingdings" panose="05000000000000000000" pitchFamily="2" charset="2"/>
              <a:buChar char="§"/>
            </a:pPr>
            <a:r>
              <a:rPr lang="en-US" b="1" dirty="0"/>
              <a:t>Example</a:t>
            </a:r>
            <a:r>
              <a:rPr lang="en-US" i="1" dirty="0"/>
              <a:t> </a:t>
            </a:r>
            <a:r>
              <a:rPr lang="en-US" dirty="0"/>
              <a:t>– </a:t>
            </a:r>
            <a:r>
              <a:rPr lang="en-US" dirty="0" smtClean="0"/>
              <a:t>Bill and Mallory, a married couple, sell their principal residence that they have owned and resided in the last 7 years for $1.4 million. Bill and Mallory’s cost basis in the home is $800,000. Bill and Mallory’s realized gain on the sale is $600,000. They collectively earn $75,000 in wages and have $125,000 of NII. </a:t>
            </a:r>
            <a:r>
              <a:rPr lang="en-US" i="1" dirty="0" smtClean="0"/>
              <a:t>How much NII tax do Bill and Mallory owe?</a:t>
            </a:r>
            <a:endParaRPr lang="en-US" i="1" dirty="0"/>
          </a:p>
          <a:p>
            <a:pPr marL="114300" indent="0">
              <a:buNone/>
            </a:pPr>
            <a:endParaRPr lang="en-US" dirty="0" smtClean="0"/>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25</a:t>
            </a:fld>
            <a:endParaRPr lang="en-US"/>
          </a:p>
        </p:txBody>
      </p:sp>
    </p:spTree>
    <p:extLst>
      <p:ext uri="{BB962C8B-B14F-4D97-AF65-F5344CB8AC3E}">
        <p14:creationId xmlns:p14="http://schemas.microsoft.com/office/powerpoint/2010/main" val="3129337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3600" dirty="0" smtClean="0"/>
              <a:t>Solution to NII Tax on Personal Residence Sale</a:t>
            </a:r>
            <a:endParaRPr lang="en-US" sz="3600" dirty="0"/>
          </a:p>
        </p:txBody>
      </p:sp>
      <p:sp>
        <p:nvSpPr>
          <p:cNvPr id="3" name="Content Placeholder 2"/>
          <p:cNvSpPr>
            <a:spLocks noGrp="1"/>
          </p:cNvSpPr>
          <p:nvPr>
            <p:ph idx="1"/>
          </p:nvPr>
        </p:nvSpPr>
        <p:spPr>
          <a:xfrm>
            <a:off x="457200" y="1524000"/>
            <a:ext cx="7620000" cy="4724400"/>
          </a:xfrm>
        </p:spPr>
        <p:txBody>
          <a:bodyPr/>
          <a:lstStyle/>
          <a:p>
            <a:pPr lvl="0">
              <a:buFont typeface="Wingdings" panose="05000000000000000000" pitchFamily="2" charset="2"/>
              <a:buChar char="§"/>
            </a:pPr>
            <a:r>
              <a:rPr lang="en-US" dirty="0"/>
              <a:t>Bill &amp; Mallory’s realized gain on </a:t>
            </a:r>
            <a:r>
              <a:rPr lang="en-US" dirty="0" smtClean="0"/>
              <a:t>sale </a:t>
            </a:r>
            <a:r>
              <a:rPr lang="en-US" dirty="0"/>
              <a:t>is $600,000. R</a:t>
            </a:r>
            <a:r>
              <a:rPr lang="en-US" dirty="0" smtClean="0"/>
              <a:t>ecognized </a:t>
            </a:r>
            <a:r>
              <a:rPr lang="en-US" dirty="0"/>
              <a:t>gain subject to regular income taxes is $100,000 ($600,000 realized gain less the $500,000 Section 121 exclusion). </a:t>
            </a:r>
            <a:endParaRPr lang="en-US" dirty="0" smtClean="0"/>
          </a:p>
          <a:p>
            <a:pPr marL="114300" lvl="0" indent="0">
              <a:buNone/>
            </a:pPr>
            <a:endParaRPr lang="en-US" dirty="0"/>
          </a:p>
          <a:p>
            <a:pPr lvl="0">
              <a:buFont typeface="Wingdings" panose="05000000000000000000" pitchFamily="2" charset="2"/>
              <a:buChar char="§"/>
            </a:pPr>
            <a:r>
              <a:rPr lang="en-US" dirty="0"/>
              <a:t>Bill and Mallory have total NII of $225,000 ($100,000 recognized gain + $125,000 NII). </a:t>
            </a:r>
            <a:endParaRPr lang="en-US" dirty="0" smtClean="0"/>
          </a:p>
          <a:p>
            <a:pPr marL="114300" lvl="0" indent="0">
              <a:buNone/>
            </a:pPr>
            <a:endParaRPr lang="en-US" dirty="0"/>
          </a:p>
          <a:p>
            <a:pPr lvl="0">
              <a:buFont typeface="Wingdings" panose="05000000000000000000" pitchFamily="2" charset="2"/>
              <a:buChar char="§"/>
            </a:pPr>
            <a:r>
              <a:rPr lang="en-US" dirty="0"/>
              <a:t>Their Modified Gross Income is $300,000 ($225,000 total NII + $75,000 wages) and exceeds the threshold amount of $250,000 by $50,000. Bill &amp; Mallory are subject to NII on the lesser of $225,000 or $50,000. </a:t>
            </a:r>
            <a:r>
              <a:rPr lang="en-US" u="sng" dirty="0"/>
              <a:t>They owe NII of $1,900, which is $50,000 X 3.8% Medicare Surtax</a:t>
            </a:r>
            <a:r>
              <a:rPr lang="en-US" dirty="0"/>
              <a:t>.</a:t>
            </a:r>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26</a:t>
            </a:fld>
            <a:endParaRPr lang="en-US"/>
          </a:p>
        </p:txBody>
      </p:sp>
    </p:spTree>
    <p:extLst>
      <p:ext uri="{BB962C8B-B14F-4D97-AF65-F5344CB8AC3E}">
        <p14:creationId xmlns:p14="http://schemas.microsoft.com/office/powerpoint/2010/main" val="42353993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Creating Material Participation in Passive Activities</a:t>
            </a:r>
            <a:endParaRPr lang="en-US" sz="4000"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a:t>The automatic inclusion of rental property in passive activities does not apply to real estate professionals</a:t>
            </a:r>
            <a:r>
              <a:rPr lang="en-US" dirty="0" smtClean="0"/>
              <a:t>.</a:t>
            </a:r>
          </a:p>
          <a:p>
            <a:pPr marL="114300" indent="0">
              <a:buNone/>
            </a:pPr>
            <a:endParaRPr lang="en-US" dirty="0" smtClean="0"/>
          </a:p>
          <a:p>
            <a:pPr>
              <a:buFont typeface="Wingdings" panose="05000000000000000000" pitchFamily="2" charset="2"/>
              <a:buChar char="§"/>
            </a:pPr>
            <a:r>
              <a:rPr lang="en-US" dirty="0" smtClean="0"/>
              <a:t>NII is investment income reduced by properly allocable deductions, and investment income includes trade or business income that is a passive activity with respect to the taxpayer.</a:t>
            </a:r>
          </a:p>
          <a:p>
            <a:pPr marL="114300" indent="0">
              <a:buNone/>
            </a:pPr>
            <a:endParaRPr lang="en-US" dirty="0" smtClean="0"/>
          </a:p>
          <a:p>
            <a:pPr>
              <a:buFont typeface="Wingdings" panose="05000000000000000000" pitchFamily="2" charset="2"/>
              <a:buChar char="§"/>
            </a:pPr>
            <a:r>
              <a:rPr lang="en-US" dirty="0" smtClean="0"/>
              <a:t>Passive income is subject to the surtax. Losses are disallowed for passive activities and carried forward to future years.</a:t>
            </a:r>
          </a:p>
          <a:p>
            <a:pPr marL="114300" indent="0">
              <a:buNone/>
            </a:pPr>
            <a:endParaRPr lang="en-US" dirty="0" smtClean="0"/>
          </a:p>
          <a:p>
            <a:pPr>
              <a:buFont typeface="Wingdings" panose="05000000000000000000" pitchFamily="2" charset="2"/>
              <a:buChar char="§"/>
            </a:pPr>
            <a:r>
              <a:rPr lang="en-US" dirty="0" smtClean="0"/>
              <a:t>Avoid the characterization of an activity as passive to minimize the 3.8 percent Medicare surtax. An activity is not passive if the taxpayer materially participates.</a:t>
            </a:r>
          </a:p>
          <a:p>
            <a:pPr marL="114300" indent="0">
              <a:buNone/>
            </a:pPr>
            <a:endParaRPr lang="en-US" dirty="0" smtClean="0"/>
          </a:p>
          <a:p>
            <a:pPr marL="114300" indent="0">
              <a:buNone/>
            </a:pPr>
            <a:endParaRPr lang="en-US" dirty="0"/>
          </a:p>
          <a:p>
            <a:pPr marL="114300" indent="0">
              <a:buNone/>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27</a:t>
            </a:fld>
            <a:endParaRPr lang="en-US"/>
          </a:p>
        </p:txBody>
      </p:sp>
    </p:spTree>
    <p:extLst>
      <p:ext uri="{BB962C8B-B14F-4D97-AF65-F5344CB8AC3E}">
        <p14:creationId xmlns:p14="http://schemas.microsoft.com/office/powerpoint/2010/main" val="32712478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Viable Wealth Transfer Planning</a:t>
            </a:r>
            <a:endParaRPr lang="en-US" sz="4000" dirty="0"/>
          </a:p>
        </p:txBody>
      </p:sp>
      <p:sp>
        <p:nvSpPr>
          <p:cNvPr id="3" name="Content Placeholder 2"/>
          <p:cNvSpPr>
            <a:spLocks noGrp="1"/>
          </p:cNvSpPr>
          <p:nvPr>
            <p:ph idx="1"/>
          </p:nvPr>
        </p:nvSpPr>
        <p:spPr>
          <a:xfrm>
            <a:off x="457200" y="1600200"/>
            <a:ext cx="7848600" cy="4953000"/>
          </a:xfrm>
        </p:spPr>
        <p:txBody>
          <a:bodyPr/>
          <a:lstStyle/>
          <a:p>
            <a:pPr>
              <a:buFont typeface="Wingdings" panose="05000000000000000000" pitchFamily="2" charset="2"/>
              <a:buChar char="§"/>
            </a:pPr>
            <a:r>
              <a:rPr lang="en-US" dirty="0" smtClean="0"/>
              <a:t>High earners can gift ordinary income or net income producing property by outright transfer of assets to family members in a lower marginal income tax bracket. </a:t>
            </a:r>
          </a:p>
          <a:p>
            <a:pPr marL="114300" indent="0">
              <a:buNone/>
            </a:pPr>
            <a:endParaRPr lang="en-US" dirty="0" smtClean="0"/>
          </a:p>
          <a:p>
            <a:pPr>
              <a:buFont typeface="Wingdings" panose="05000000000000000000" pitchFamily="2" charset="2"/>
              <a:buChar char="§"/>
            </a:pPr>
            <a:r>
              <a:rPr lang="en-US" dirty="0" smtClean="0"/>
              <a:t>Gifting to a Section 529 plan can also defer taxable income.</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Family Limited Partnerships can be applied by parents to shelter a portion of their NII from the Medicare surtax, as well as to gift partnership interests to younger generations in lower tax brackets. </a:t>
            </a:r>
            <a:endParaRPr lang="en-US" dirty="0"/>
          </a:p>
          <a:p>
            <a:pPr marL="114300" indent="0">
              <a:buNone/>
            </a:pPr>
            <a:endParaRPr lang="en-US" dirty="0" smtClean="0"/>
          </a:p>
          <a:p>
            <a:pPr marL="114300" indent="0">
              <a:buNone/>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28</a:t>
            </a:fld>
            <a:endParaRPr lang="en-US"/>
          </a:p>
        </p:txBody>
      </p:sp>
    </p:spTree>
    <p:extLst>
      <p:ext uri="{BB962C8B-B14F-4D97-AF65-F5344CB8AC3E}">
        <p14:creationId xmlns:p14="http://schemas.microsoft.com/office/powerpoint/2010/main" val="38154005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Charitable Planning for Surtax</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Gifting income-producing property outright to a charity can remove such asset from the taxpayer’s estate and help keep MAGI below threshold limits.</a:t>
            </a:r>
          </a:p>
          <a:p>
            <a:pPr marL="114300" indent="0">
              <a:buNone/>
            </a:pPr>
            <a:endParaRPr lang="en-US" dirty="0" smtClean="0"/>
          </a:p>
          <a:p>
            <a:pPr>
              <a:buFont typeface="Wingdings" panose="05000000000000000000" pitchFamily="2" charset="2"/>
              <a:buChar char="§"/>
            </a:pPr>
            <a:r>
              <a:rPr lang="en-US" dirty="0" smtClean="0"/>
              <a:t>Consider gifting highly appreciated stock or property to charity, rather than selling assets and incurring as high as a 23.8% long-term capital gains tax (20% plus 3.8% surtax).</a:t>
            </a:r>
          </a:p>
          <a:p>
            <a:pPr marL="114300" indent="0">
              <a:buNone/>
            </a:pPr>
            <a:endParaRPr lang="en-US" dirty="0" smtClean="0"/>
          </a:p>
          <a:p>
            <a:pPr>
              <a:buFont typeface="Wingdings" panose="05000000000000000000" pitchFamily="2" charset="2"/>
              <a:buChar char="§"/>
            </a:pPr>
            <a:r>
              <a:rPr lang="en-US" dirty="0"/>
              <a:t>For clients who have substantial wealth and specific large assets, you may employ conventional techniques, such as charitable remainder trusts (CRTs), charitable lead trusts (CLTs), and installment sales to defer income and save taxes.</a:t>
            </a:r>
          </a:p>
          <a:p>
            <a:pPr>
              <a:buFont typeface="Wingdings" panose="05000000000000000000" pitchFamily="2" charset="2"/>
              <a:buChar char="§"/>
            </a:pPr>
            <a:endParaRPr lang="en-US" dirty="0" smtClean="0"/>
          </a:p>
          <a:p>
            <a:pPr marL="114300" indent="0">
              <a:buNone/>
            </a:pPr>
            <a:endParaRPr lang="en-US" dirty="0" smtClean="0"/>
          </a:p>
          <a:p>
            <a:pPr marL="114300" indent="0">
              <a:buNone/>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29</a:t>
            </a:fld>
            <a:endParaRPr lang="en-US"/>
          </a:p>
        </p:txBody>
      </p:sp>
    </p:spTree>
    <p:extLst>
      <p:ext uri="{BB962C8B-B14F-4D97-AF65-F5344CB8AC3E}">
        <p14:creationId xmlns:p14="http://schemas.microsoft.com/office/powerpoint/2010/main" val="2794192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533400"/>
            <a:ext cx="7543800" cy="5943600"/>
          </a:xfrm>
          <a:prstGeom prst="rect">
            <a:avLst/>
          </a:prstGeom>
        </p:spPr>
      </p:pic>
      <p:sp>
        <p:nvSpPr>
          <p:cNvPr id="5" name="Slide Number Placeholder 4"/>
          <p:cNvSpPr>
            <a:spLocks noGrp="1"/>
          </p:cNvSpPr>
          <p:nvPr>
            <p:ph type="sldNum" sz="quarter" idx="12"/>
          </p:nvPr>
        </p:nvSpPr>
        <p:spPr/>
        <p:txBody>
          <a:bodyPr/>
          <a:lstStyle/>
          <a:p>
            <a:fld id="{D0006F98-7F78-4402-936D-B9C8A82B47A4}" type="slidenum">
              <a:rPr lang="en-US" smtClean="0"/>
              <a:t>3</a:t>
            </a:fld>
            <a:endParaRPr lang="en-US"/>
          </a:p>
        </p:txBody>
      </p:sp>
    </p:spTree>
    <p:extLst>
      <p:ext uri="{BB962C8B-B14F-4D97-AF65-F5344CB8AC3E}">
        <p14:creationId xmlns:p14="http://schemas.microsoft.com/office/powerpoint/2010/main" val="9635294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CRTs to Mitigate Surtax</a:t>
            </a:r>
            <a:endParaRPr lang="en-US" sz="4000"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smtClean="0"/>
              <a:t>CRTs are very useful to spread out large current capital gains. </a:t>
            </a:r>
            <a:r>
              <a:rPr lang="en-US" dirty="0"/>
              <a:t>T</a:t>
            </a:r>
            <a:r>
              <a:rPr lang="en-US" dirty="0" smtClean="0"/>
              <a:t>axpayer can spread out MAGI over annual CRT payments to avoid exceeding threshold amount in any tax year.</a:t>
            </a:r>
          </a:p>
          <a:p>
            <a:pPr marL="114300" indent="0">
              <a:buNone/>
            </a:pPr>
            <a:endParaRPr lang="en-US" dirty="0" smtClean="0"/>
          </a:p>
          <a:p>
            <a:pPr>
              <a:buFont typeface="Wingdings" panose="05000000000000000000" pitchFamily="2" charset="2"/>
              <a:buChar char="§"/>
            </a:pPr>
            <a:r>
              <a:rPr lang="en-US" dirty="0" smtClean="0"/>
              <a:t>Transferring property to a CRT provides your donor client with an immediate charitable income tax deduction for the present value of the remainder interest that can offset NII.</a:t>
            </a:r>
          </a:p>
          <a:p>
            <a:pPr marL="114300" indent="0">
              <a:buNone/>
            </a:pPr>
            <a:endParaRPr lang="en-US" dirty="0" smtClean="0"/>
          </a:p>
          <a:p>
            <a:pPr>
              <a:buFont typeface="Wingdings" panose="05000000000000000000" pitchFamily="2" charset="2"/>
              <a:buChar char="§"/>
            </a:pPr>
            <a:r>
              <a:rPr lang="en-US" dirty="0"/>
              <a:t>Trust is a tax-exempt entity, and can sell the asset with no immediate gain recognition</a:t>
            </a:r>
            <a:r>
              <a:rPr lang="en-US" dirty="0" smtClean="0"/>
              <a:t>.</a:t>
            </a:r>
          </a:p>
          <a:p>
            <a:pPr marL="114300" indent="0">
              <a:buNone/>
            </a:pPr>
            <a:endParaRPr lang="en-US" dirty="0" smtClean="0"/>
          </a:p>
          <a:p>
            <a:pPr>
              <a:buFont typeface="Wingdings" panose="05000000000000000000" pitchFamily="2" charset="2"/>
              <a:buChar char="§"/>
            </a:pPr>
            <a:r>
              <a:rPr lang="en-US" dirty="0" smtClean="0"/>
              <a:t>Via income recognition timing, family members can benefit by receiving a level income stream during the CRT term with distributions passing later to a preferred charity.</a:t>
            </a:r>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30</a:t>
            </a:fld>
            <a:endParaRPr lang="en-US"/>
          </a:p>
        </p:txBody>
      </p:sp>
    </p:spTree>
    <p:extLst>
      <p:ext uri="{BB962C8B-B14F-4D97-AF65-F5344CB8AC3E}">
        <p14:creationId xmlns:p14="http://schemas.microsoft.com/office/powerpoint/2010/main" val="9677665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Charitable Lead Trusts (CLTs) and Installment Sale Opportunities</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Ultra high net worth clients should consider non-grantor CLTs with current low interest rates. The CLT receives a deduction (IRC 642©) when it makes its annual distributions to the charitable lead beneficiary. </a:t>
            </a:r>
          </a:p>
          <a:p>
            <a:pPr marL="114300" indent="0">
              <a:buNone/>
            </a:pPr>
            <a:endParaRPr lang="en-US" dirty="0" smtClean="0"/>
          </a:p>
          <a:p>
            <a:pPr>
              <a:buFont typeface="Wingdings" panose="05000000000000000000" pitchFamily="2" charset="2"/>
              <a:buChar char="§"/>
            </a:pPr>
            <a:r>
              <a:rPr lang="en-US" dirty="0" smtClean="0"/>
              <a:t>This deduction is allocated between the NII and excluded portions of a distribution. In essence, the strategy offsets NII against charitable deductions.</a:t>
            </a:r>
          </a:p>
          <a:p>
            <a:pPr marL="114300" indent="0">
              <a:buNone/>
            </a:pPr>
            <a:endParaRPr lang="en-US" dirty="0" smtClean="0"/>
          </a:p>
          <a:p>
            <a:pPr>
              <a:buFont typeface="Wingdings" panose="05000000000000000000" pitchFamily="2" charset="2"/>
              <a:buChar char="§"/>
            </a:pPr>
            <a:r>
              <a:rPr lang="en-US" dirty="0" smtClean="0"/>
              <a:t>An installment sale is another technique that can spread a prodigious taxable gain over a period of time to keep MAGI below the applicable threshold amounts in the year of sale and all later years.</a:t>
            </a:r>
          </a:p>
          <a:p>
            <a:pPr marL="114300" indent="0">
              <a:buNone/>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31</a:t>
            </a:fld>
            <a:endParaRPr lang="en-US"/>
          </a:p>
        </p:txBody>
      </p:sp>
    </p:spTree>
    <p:extLst>
      <p:ext uri="{BB962C8B-B14F-4D97-AF65-F5344CB8AC3E}">
        <p14:creationId xmlns:p14="http://schemas.microsoft.com/office/powerpoint/2010/main" val="9005679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What Trust and Estate Income is Subject to Tax?</a:t>
            </a:r>
            <a:endParaRPr lang="en-US" sz="4000"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smtClean="0"/>
              <a:t>Trusts and estates are separate taxable entities that receive income and pay expenses.</a:t>
            </a:r>
          </a:p>
          <a:p>
            <a:pPr marL="114300" indent="0">
              <a:buNone/>
            </a:pPr>
            <a:endParaRPr lang="en-US" dirty="0" smtClean="0"/>
          </a:p>
          <a:p>
            <a:pPr>
              <a:buFont typeface="Wingdings" panose="05000000000000000000" pitchFamily="2" charset="2"/>
              <a:buChar char="§"/>
            </a:pPr>
            <a:r>
              <a:rPr lang="en-US" dirty="0"/>
              <a:t>For </a:t>
            </a:r>
            <a:r>
              <a:rPr lang="en-US" b="1" dirty="0" smtClean="0"/>
              <a:t>trusts </a:t>
            </a:r>
            <a:r>
              <a:rPr lang="en-US" dirty="0" smtClean="0"/>
              <a:t>and</a:t>
            </a:r>
            <a:r>
              <a:rPr lang="en-US" b="1" dirty="0" smtClean="0"/>
              <a:t> estates</a:t>
            </a:r>
            <a:r>
              <a:rPr lang="en-US" dirty="0" smtClean="0"/>
              <a:t>, </a:t>
            </a:r>
            <a:r>
              <a:rPr lang="en-US" dirty="0"/>
              <a:t>the </a:t>
            </a:r>
            <a:r>
              <a:rPr lang="en-US" dirty="0" smtClean="0"/>
              <a:t>3.8% surtax is imposed on </a:t>
            </a:r>
            <a:r>
              <a:rPr lang="en-US" dirty="0"/>
              <a:t>the </a:t>
            </a:r>
            <a:r>
              <a:rPr lang="en-US" b="1" dirty="0"/>
              <a:t>lesser</a:t>
            </a:r>
            <a:r>
              <a:rPr lang="en-US" dirty="0"/>
              <a:t> of</a:t>
            </a:r>
          </a:p>
          <a:p>
            <a:pPr marL="411480" lvl="1" indent="0">
              <a:buNone/>
            </a:pPr>
            <a:r>
              <a:rPr lang="en-US" dirty="0"/>
              <a:t>1. </a:t>
            </a:r>
            <a:r>
              <a:rPr lang="en-US" dirty="0" smtClean="0"/>
              <a:t>Undistributed net </a:t>
            </a:r>
            <a:r>
              <a:rPr lang="en-US" dirty="0"/>
              <a:t>i</a:t>
            </a:r>
            <a:r>
              <a:rPr lang="en-US" dirty="0" smtClean="0"/>
              <a:t>nvestment </a:t>
            </a:r>
            <a:r>
              <a:rPr lang="en-US" dirty="0"/>
              <a:t>i</a:t>
            </a:r>
            <a:r>
              <a:rPr lang="en-US" dirty="0" smtClean="0"/>
              <a:t>ncome </a:t>
            </a:r>
            <a:r>
              <a:rPr lang="en-US" u="sng" dirty="0" smtClean="0"/>
              <a:t>OR</a:t>
            </a:r>
            <a:r>
              <a:rPr lang="en-US" dirty="0" smtClean="0"/>
              <a:t> the</a:t>
            </a:r>
            <a:endParaRPr lang="en-US" dirty="0"/>
          </a:p>
          <a:p>
            <a:pPr marL="411480" lvl="1" indent="0">
              <a:buNone/>
            </a:pPr>
            <a:r>
              <a:rPr lang="en-US" dirty="0"/>
              <a:t>2. Excess of </a:t>
            </a:r>
            <a:r>
              <a:rPr lang="en-US" dirty="0" smtClean="0"/>
              <a:t>the trust/estate’s adjusted gross income (AGI) over the </a:t>
            </a:r>
          </a:p>
          <a:p>
            <a:pPr marL="411480" lvl="1" indent="0">
              <a:buNone/>
            </a:pPr>
            <a:r>
              <a:rPr lang="en-US" dirty="0"/>
              <a:t> </a:t>
            </a:r>
            <a:r>
              <a:rPr lang="en-US" dirty="0" smtClean="0"/>
              <a:t>   dollar amount at which the highest estate or trust income tax</a:t>
            </a:r>
          </a:p>
          <a:p>
            <a:pPr marL="411480" lvl="1" indent="0">
              <a:buNone/>
            </a:pPr>
            <a:r>
              <a:rPr lang="en-US" dirty="0"/>
              <a:t> </a:t>
            </a:r>
            <a:r>
              <a:rPr lang="en-US" dirty="0" smtClean="0"/>
              <a:t>   bracket begins.</a:t>
            </a:r>
          </a:p>
          <a:p>
            <a:pPr marL="411480" lvl="1" indent="0">
              <a:buNone/>
            </a:pPr>
            <a:endParaRPr lang="en-US" dirty="0"/>
          </a:p>
          <a:p>
            <a:pPr>
              <a:buFont typeface="Wingdings" panose="05000000000000000000" pitchFamily="2" charset="2"/>
              <a:buChar char="§"/>
            </a:pPr>
            <a:r>
              <a:rPr lang="en-US" dirty="0" smtClean="0"/>
              <a:t>Income distributed to the beneficiary of a trust or estate is generally deductible by the trust or estate and taxable to the beneficiary under the distributable net income rules.</a:t>
            </a:r>
          </a:p>
          <a:p>
            <a:pPr marL="411480" lvl="1" indent="0">
              <a:buNone/>
            </a:pPr>
            <a:endParaRPr lang="en-US" dirty="0" smtClean="0"/>
          </a:p>
          <a:p>
            <a:pPr marL="411480" lvl="1" indent="0">
              <a:buNone/>
            </a:pPr>
            <a:endParaRPr lang="en-US" dirty="0" smtClean="0"/>
          </a:p>
          <a:p>
            <a:pPr marL="114300" indent="0">
              <a:buNone/>
            </a:pPr>
            <a:endParaRPr lang="en-US" dirty="0" smtClean="0"/>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32</a:t>
            </a:fld>
            <a:endParaRPr lang="en-US"/>
          </a:p>
        </p:txBody>
      </p:sp>
    </p:spTree>
    <p:extLst>
      <p:ext uri="{BB962C8B-B14F-4D97-AF65-F5344CB8AC3E}">
        <p14:creationId xmlns:p14="http://schemas.microsoft.com/office/powerpoint/2010/main" val="296521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Specific Trusts Not Subject to Surtax </a:t>
            </a:r>
            <a:endParaRPr lang="en-US" sz="4000" dirty="0"/>
          </a:p>
        </p:txBody>
      </p:sp>
      <p:sp>
        <p:nvSpPr>
          <p:cNvPr id="3" name="Content Placeholder 2"/>
          <p:cNvSpPr>
            <a:spLocks noGrp="1"/>
          </p:cNvSpPr>
          <p:nvPr>
            <p:ph idx="1"/>
          </p:nvPr>
        </p:nvSpPr>
        <p:spPr>
          <a:xfrm>
            <a:off x="457200" y="1371600"/>
            <a:ext cx="7620000" cy="4876800"/>
          </a:xfrm>
        </p:spPr>
        <p:txBody>
          <a:bodyPr/>
          <a:lstStyle/>
          <a:p>
            <a:pPr>
              <a:buFont typeface="Wingdings" panose="05000000000000000000" pitchFamily="2" charset="2"/>
              <a:buChar char="§"/>
            </a:pPr>
            <a:r>
              <a:rPr lang="en-US" dirty="0" smtClean="0"/>
              <a:t>A trust, all the unexpired interests of which are devoted to a charitable purpose</a:t>
            </a:r>
          </a:p>
          <a:p>
            <a:pPr>
              <a:buFont typeface="Wingdings" panose="05000000000000000000" pitchFamily="2" charset="2"/>
              <a:buChar char="§"/>
            </a:pPr>
            <a:r>
              <a:rPr lang="en-US" dirty="0" smtClean="0"/>
              <a:t>A trust exempt from tax under IRC Section 501 (c) </a:t>
            </a:r>
          </a:p>
          <a:p>
            <a:pPr>
              <a:buFont typeface="Wingdings" panose="05000000000000000000" pitchFamily="2" charset="2"/>
              <a:buChar char="§"/>
            </a:pPr>
            <a:r>
              <a:rPr lang="en-US" dirty="0" smtClean="0"/>
              <a:t>A charitable remainder trust</a:t>
            </a:r>
          </a:p>
          <a:p>
            <a:pPr>
              <a:buFont typeface="Wingdings" panose="05000000000000000000" pitchFamily="2" charset="2"/>
              <a:buChar char="§"/>
            </a:pPr>
            <a:r>
              <a:rPr lang="en-US" dirty="0" smtClean="0"/>
              <a:t>A grantor trust</a:t>
            </a:r>
          </a:p>
          <a:p>
            <a:pPr>
              <a:buFont typeface="Wingdings" panose="05000000000000000000" pitchFamily="2" charset="2"/>
              <a:buChar char="§"/>
            </a:pPr>
            <a:r>
              <a:rPr lang="en-US" dirty="0" smtClean="0"/>
              <a:t>Most foreign trusts, business trusts, and common fund trusts</a:t>
            </a:r>
          </a:p>
          <a:p>
            <a:pPr>
              <a:buFont typeface="Wingdings" panose="05000000000000000000" pitchFamily="2" charset="2"/>
              <a:buChar char="§"/>
            </a:pPr>
            <a:r>
              <a:rPr lang="en-US" dirty="0" smtClean="0"/>
              <a:t>Any other trust statutorily exempt from Subtitle A taxes, such as health savings accounts and qualified tuition programs.</a:t>
            </a:r>
          </a:p>
          <a:p>
            <a:pPr marL="114300" indent="0">
              <a:buNone/>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33</a:t>
            </a:fld>
            <a:endParaRPr lang="en-US"/>
          </a:p>
        </p:txBody>
      </p:sp>
    </p:spTree>
    <p:extLst>
      <p:ext uri="{BB962C8B-B14F-4D97-AF65-F5344CB8AC3E}">
        <p14:creationId xmlns:p14="http://schemas.microsoft.com/office/powerpoint/2010/main" val="9791832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Calculation of the Amount of Surtax Payable for Trusts</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b="1" dirty="0" smtClean="0"/>
              <a:t>Example 1 </a:t>
            </a:r>
            <a:r>
              <a:rPr lang="en-US" dirty="0" smtClean="0"/>
              <a:t>– A trust subject to the surtax received $26,000 of dividends in 2016 and made no distributions. </a:t>
            </a:r>
            <a:r>
              <a:rPr lang="en-US" i="1" dirty="0" smtClean="0"/>
              <a:t>How much surtax is payable?</a:t>
            </a:r>
          </a:p>
          <a:p>
            <a:pPr marL="114300" indent="0">
              <a:buNone/>
            </a:pPr>
            <a:endParaRPr lang="en-US" i="1" dirty="0" smtClean="0"/>
          </a:p>
          <a:p>
            <a:pPr>
              <a:buFont typeface="Wingdings" panose="05000000000000000000" pitchFamily="2" charset="2"/>
              <a:buChar char="§"/>
            </a:pPr>
            <a:r>
              <a:rPr lang="en-US" b="1" i="1" dirty="0"/>
              <a:t>Example </a:t>
            </a:r>
            <a:r>
              <a:rPr lang="en-US" b="1" i="1" dirty="0" smtClean="0"/>
              <a:t>2</a:t>
            </a:r>
            <a:r>
              <a:rPr lang="en-US" b="1" dirty="0" smtClean="0"/>
              <a:t> </a:t>
            </a:r>
            <a:r>
              <a:rPr lang="en-US" dirty="0" smtClean="0"/>
              <a:t>– Assume the same facts as in Example 1, except that $13,600 of the trust income was distributed to beneficiaries. </a:t>
            </a:r>
            <a:r>
              <a:rPr lang="en-US" i="1" dirty="0" smtClean="0"/>
              <a:t>How much surtax is payable?</a:t>
            </a:r>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34</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343400"/>
            <a:ext cx="7315200" cy="1981200"/>
          </a:xfrm>
          <a:prstGeom prst="rect">
            <a:avLst/>
          </a:prstGeom>
        </p:spPr>
      </p:pic>
    </p:spTree>
    <p:extLst>
      <p:ext uri="{BB962C8B-B14F-4D97-AF65-F5344CB8AC3E}">
        <p14:creationId xmlns:p14="http://schemas.microsoft.com/office/powerpoint/2010/main" val="408784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Solutions to Surtax Payable for Trusts Examples</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b="1" dirty="0"/>
              <a:t>Example 1 </a:t>
            </a:r>
            <a:r>
              <a:rPr lang="en-US" dirty="0"/>
              <a:t>– For </a:t>
            </a:r>
            <a:r>
              <a:rPr lang="en-US" dirty="0" smtClean="0"/>
              <a:t>2016, </a:t>
            </a:r>
            <a:r>
              <a:rPr lang="en-US" dirty="0"/>
              <a:t>the threshold amount is $</a:t>
            </a:r>
            <a:r>
              <a:rPr lang="en-US" dirty="0" smtClean="0"/>
              <a:t>12,400. </a:t>
            </a:r>
            <a:r>
              <a:rPr lang="en-US" dirty="0"/>
              <a:t>$</a:t>
            </a:r>
            <a:r>
              <a:rPr lang="en-US" dirty="0" smtClean="0"/>
              <a:t>13,600 </a:t>
            </a:r>
            <a:r>
              <a:rPr lang="en-US" dirty="0"/>
              <a:t>is subject to the Medicare surtax ($26,000 - $</a:t>
            </a:r>
            <a:r>
              <a:rPr lang="en-US" dirty="0" smtClean="0"/>
              <a:t>12,400)</a:t>
            </a:r>
            <a:r>
              <a:rPr lang="en-US" dirty="0"/>
              <a:t>. 3.8% surtax applies to $</a:t>
            </a:r>
            <a:r>
              <a:rPr lang="en-US" dirty="0" smtClean="0"/>
              <a:t>13,600, </a:t>
            </a:r>
            <a:r>
              <a:rPr lang="en-US" dirty="0"/>
              <a:t>which means that the surtax payable is </a:t>
            </a:r>
            <a:r>
              <a:rPr lang="en-US" u="sng" dirty="0"/>
              <a:t>$</a:t>
            </a:r>
            <a:r>
              <a:rPr lang="en-US" u="sng" dirty="0" smtClean="0"/>
              <a:t>516.80 </a:t>
            </a:r>
            <a:r>
              <a:rPr lang="en-US" u="sng" dirty="0"/>
              <a:t>(3.8% X $</a:t>
            </a:r>
            <a:r>
              <a:rPr lang="en-US" u="sng" dirty="0" smtClean="0"/>
              <a:t>13,600</a:t>
            </a:r>
            <a:r>
              <a:rPr lang="en-US" u="sng" dirty="0"/>
              <a:t>)</a:t>
            </a:r>
            <a:r>
              <a:rPr lang="en-US" dirty="0" smtClean="0"/>
              <a:t>.</a:t>
            </a:r>
          </a:p>
          <a:p>
            <a:pPr marL="114300" indent="0">
              <a:buNone/>
            </a:pPr>
            <a:endParaRPr lang="en-US" dirty="0"/>
          </a:p>
          <a:p>
            <a:pPr>
              <a:buFont typeface="Wingdings" panose="05000000000000000000" pitchFamily="2" charset="2"/>
              <a:buChar char="§"/>
            </a:pPr>
            <a:r>
              <a:rPr lang="en-US" b="1" dirty="0"/>
              <a:t>Example 2 </a:t>
            </a:r>
            <a:r>
              <a:rPr lang="en-US" dirty="0"/>
              <a:t>– </a:t>
            </a:r>
            <a:r>
              <a:rPr lang="en-US" u="sng" dirty="0"/>
              <a:t>The trust will pay no surtax because its undistributed income does not exceed $</a:t>
            </a:r>
            <a:r>
              <a:rPr lang="en-US" u="sng" dirty="0" smtClean="0"/>
              <a:t>12,400</a:t>
            </a:r>
            <a:r>
              <a:rPr lang="en-US" dirty="0"/>
              <a:t>. The beneficiaries will add the $</a:t>
            </a:r>
            <a:r>
              <a:rPr lang="en-US" dirty="0" smtClean="0"/>
              <a:t>13,600 </a:t>
            </a:r>
            <a:r>
              <a:rPr lang="en-US" dirty="0"/>
              <a:t>to their own NII and MAGI. They may be subject to the surtax depending on NII and MAGI amounts on their income tax returns.</a:t>
            </a:r>
          </a:p>
          <a:p>
            <a:pPr>
              <a:buFont typeface="Wingdings" panose="05000000000000000000" pitchFamily="2" charset="2"/>
              <a:buChar char="§"/>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35</a:t>
            </a:fld>
            <a:endParaRPr lang="en-US"/>
          </a:p>
        </p:txBody>
      </p:sp>
    </p:spTree>
    <p:extLst>
      <p:ext uri="{BB962C8B-B14F-4D97-AF65-F5344CB8AC3E}">
        <p14:creationId xmlns:p14="http://schemas.microsoft.com/office/powerpoint/2010/main" val="6021503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Limiting the Surtax with Trust and Estate Distributions</a:t>
            </a:r>
            <a:endParaRPr lang="en-US" sz="4000"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smtClean="0"/>
              <a:t>Educate clients who are trustees or beneficiaries of an estate or trust on strategies that will be effective in limiting the new Medicare surtax. The surtax applies </a:t>
            </a:r>
            <a:r>
              <a:rPr lang="en-US" b="1" u="sng" dirty="0" smtClean="0"/>
              <a:t>only</a:t>
            </a:r>
            <a:r>
              <a:rPr lang="en-US" dirty="0" smtClean="0"/>
              <a:t> to the undistributed NII of a trust or estate. </a:t>
            </a:r>
          </a:p>
          <a:p>
            <a:pPr marL="114300" indent="0">
              <a:buNone/>
            </a:pPr>
            <a:endParaRPr lang="en-US" dirty="0" smtClean="0"/>
          </a:p>
          <a:p>
            <a:pPr>
              <a:buFont typeface="Wingdings" panose="05000000000000000000" pitchFamily="2" charset="2"/>
              <a:buChar char="§"/>
            </a:pPr>
            <a:r>
              <a:rPr lang="en-US" dirty="0" smtClean="0"/>
              <a:t>Generally, if income is accumulated, then the income is taxed to the trust/estate. If income is distributed, then the trust/estate gets an income tax deduction and beneficiaries report taxable income.</a:t>
            </a:r>
          </a:p>
          <a:p>
            <a:pPr marL="114300" indent="0">
              <a:buNone/>
            </a:pPr>
            <a:endParaRPr lang="en-US" dirty="0" smtClean="0"/>
          </a:p>
          <a:p>
            <a:pPr>
              <a:buFont typeface="Wingdings" panose="05000000000000000000" pitchFamily="2" charset="2"/>
              <a:buChar char="§"/>
            </a:pPr>
            <a:r>
              <a:rPr lang="en-US" dirty="0" smtClean="0"/>
              <a:t>Advise trustees to increase NII distributions to beneficiaries who are in low income tax brackets, to be taxed at their lower rates, rather than at the trust/estate rate (39.6% after the $12,400 threshold is reached).</a:t>
            </a:r>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36</a:t>
            </a:fld>
            <a:endParaRPr lang="en-US"/>
          </a:p>
        </p:txBody>
      </p:sp>
    </p:spTree>
    <p:extLst>
      <p:ext uri="{BB962C8B-B14F-4D97-AF65-F5344CB8AC3E}">
        <p14:creationId xmlns:p14="http://schemas.microsoft.com/office/powerpoint/2010/main" val="15148120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Caveats for Managing Trust and Estate Distributions</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Factor in low federal trust and estate tax threshold for income distributions from trusts.</a:t>
            </a:r>
          </a:p>
          <a:p>
            <a:pPr marL="114300" indent="0">
              <a:buNone/>
            </a:pPr>
            <a:endParaRPr lang="en-US" dirty="0" smtClean="0"/>
          </a:p>
          <a:p>
            <a:pPr>
              <a:buFont typeface="Wingdings" panose="05000000000000000000" pitchFamily="2" charset="2"/>
              <a:buChar char="§"/>
            </a:pPr>
            <a:r>
              <a:rPr lang="en-US" dirty="0"/>
              <a:t>Distributions must be consistent with governing instrument and fiduciary duties. </a:t>
            </a:r>
            <a:endParaRPr lang="en-US" dirty="0" smtClean="0"/>
          </a:p>
          <a:p>
            <a:pPr marL="114300" indent="0">
              <a:buNone/>
            </a:pPr>
            <a:endParaRPr lang="en-US" dirty="0" smtClean="0"/>
          </a:p>
          <a:p>
            <a:pPr>
              <a:buFont typeface="Wingdings" panose="05000000000000000000" pitchFamily="2" charset="2"/>
              <a:buChar char="§"/>
            </a:pPr>
            <a:r>
              <a:rPr lang="en-US" dirty="0" smtClean="0"/>
              <a:t>Check with fiduciaries for other implications, such as the possible disadvantages of exposing the allocated assets to a divorcing spouse or creditor. </a:t>
            </a:r>
          </a:p>
          <a:p>
            <a:pPr marL="114300" indent="0">
              <a:buNone/>
            </a:pPr>
            <a:endParaRPr lang="en-US" dirty="0" smtClean="0"/>
          </a:p>
          <a:p>
            <a:pPr>
              <a:buFont typeface="Wingdings" panose="05000000000000000000" pitchFamily="2" charset="2"/>
              <a:buChar char="§"/>
            </a:pPr>
            <a:r>
              <a:rPr lang="en-US" dirty="0" smtClean="0"/>
              <a:t>Account for the effects of shifting income on high income beneficiaries already subject to the surtax.</a:t>
            </a:r>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37</a:t>
            </a:fld>
            <a:endParaRPr lang="en-US"/>
          </a:p>
        </p:txBody>
      </p:sp>
    </p:spTree>
    <p:extLst>
      <p:ext uri="{BB962C8B-B14F-4D97-AF65-F5344CB8AC3E}">
        <p14:creationId xmlns:p14="http://schemas.microsoft.com/office/powerpoint/2010/main" val="8864398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096962"/>
          </a:xfrm>
        </p:spPr>
        <p:txBody>
          <a:bodyPr/>
          <a:lstStyle/>
          <a:p>
            <a:pPr algn="ctr"/>
            <a:r>
              <a:rPr lang="en-US" sz="4000" dirty="0" smtClean="0"/>
              <a:t>Suitable Trust and Estate Investments to Mitigate Surtax</a:t>
            </a:r>
            <a:endParaRPr lang="en-US" sz="4000" dirty="0"/>
          </a:p>
        </p:txBody>
      </p:sp>
      <p:sp>
        <p:nvSpPr>
          <p:cNvPr id="3" name="Content Placeholder 2"/>
          <p:cNvSpPr>
            <a:spLocks noGrp="1"/>
          </p:cNvSpPr>
          <p:nvPr>
            <p:ph idx="1"/>
          </p:nvPr>
        </p:nvSpPr>
        <p:spPr>
          <a:xfrm>
            <a:off x="457200" y="1447800"/>
            <a:ext cx="7620000" cy="4953000"/>
          </a:xfrm>
        </p:spPr>
        <p:txBody>
          <a:bodyPr>
            <a:normAutofit/>
          </a:bodyPr>
          <a:lstStyle/>
          <a:p>
            <a:pPr>
              <a:buFont typeface="Wingdings" panose="05000000000000000000" pitchFamily="2" charset="2"/>
              <a:buChar char="§"/>
            </a:pPr>
            <a:r>
              <a:rPr lang="en-US" dirty="0" smtClean="0"/>
              <a:t>Reduce capital gains via low turn-over funds and decrease taxable interest income by utilizing tax-exempt bonds.</a:t>
            </a:r>
          </a:p>
          <a:p>
            <a:pPr marL="114300" indent="0">
              <a:buNone/>
            </a:pPr>
            <a:endParaRPr lang="en-US" dirty="0" smtClean="0"/>
          </a:p>
          <a:p>
            <a:pPr>
              <a:buFont typeface="Wingdings" panose="05000000000000000000" pitchFamily="2" charset="2"/>
              <a:buChar char="§"/>
            </a:pPr>
            <a:r>
              <a:rPr lang="en-US" dirty="0" smtClean="0"/>
              <a:t>Consider the tax-deferred growth and tax-free death benefit of life insurance in trusts and estates.</a:t>
            </a:r>
            <a:endParaRPr lang="en-US" dirty="0"/>
          </a:p>
          <a:p>
            <a:pPr marL="114300" indent="0">
              <a:buNone/>
            </a:pPr>
            <a:endParaRPr lang="en-US" dirty="0" smtClean="0"/>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38</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3657600"/>
            <a:ext cx="7543800" cy="2743200"/>
          </a:xfrm>
          <a:prstGeom prst="rect">
            <a:avLst/>
          </a:prstGeom>
        </p:spPr>
      </p:pic>
    </p:spTree>
    <p:extLst>
      <p:ext uri="{BB962C8B-B14F-4D97-AF65-F5344CB8AC3E}">
        <p14:creationId xmlns:p14="http://schemas.microsoft.com/office/powerpoint/2010/main" val="7860131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Devising Strategies for 0.9% Medicare Payroll Tax</a:t>
            </a:r>
            <a:endParaRPr lang="en-US" sz="4000"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smtClean="0"/>
              <a:t>There is a separate 0.9 percent Medicare payroll tax on earned income (including wages and net self-employment income) above MAGI thresholds. </a:t>
            </a:r>
          </a:p>
          <a:p>
            <a:pPr marL="114300" indent="0">
              <a:buNone/>
            </a:pPr>
            <a:endParaRPr lang="en-US" dirty="0" smtClean="0"/>
          </a:p>
          <a:p>
            <a:pPr>
              <a:buFont typeface="Wingdings" panose="05000000000000000000" pitchFamily="2" charset="2"/>
              <a:buChar char="§"/>
            </a:pPr>
            <a:r>
              <a:rPr lang="en-US" dirty="0" smtClean="0"/>
              <a:t>High earning pre-retirees</a:t>
            </a:r>
            <a:r>
              <a:rPr lang="en-US" dirty="0"/>
              <a:t>, self-employed individuals, and employees with substantial company stock benefits should plan for this additional Medicare </a:t>
            </a:r>
            <a:r>
              <a:rPr lang="en-US" dirty="0" smtClean="0"/>
              <a:t>tax. </a:t>
            </a:r>
          </a:p>
          <a:p>
            <a:pPr lvl="1"/>
            <a:r>
              <a:rPr lang="en-US" dirty="0" smtClean="0"/>
              <a:t>Make projections related to expected income payments</a:t>
            </a:r>
            <a:endParaRPr lang="en-US" dirty="0"/>
          </a:p>
          <a:p>
            <a:pPr lvl="1"/>
            <a:r>
              <a:rPr lang="en-US" dirty="0" smtClean="0"/>
              <a:t>Time cash flows accordingly over the next several years</a:t>
            </a:r>
            <a:endParaRPr lang="en-US" dirty="0"/>
          </a:p>
          <a:p>
            <a:pPr marL="411480" lvl="1" indent="0">
              <a:buNone/>
            </a:pPr>
            <a:endParaRPr lang="en-US" dirty="0" smtClean="0"/>
          </a:p>
          <a:p>
            <a:pPr>
              <a:buFont typeface="Wingdings" panose="05000000000000000000" pitchFamily="2" charset="2"/>
              <a:buChar char="§"/>
            </a:pPr>
            <a:r>
              <a:rPr lang="en-US" dirty="0" smtClean="0"/>
              <a:t>Collaborate with clients’ employers and tax professionals when exercising stock options or accelerating </a:t>
            </a:r>
            <a:r>
              <a:rPr lang="en-US" dirty="0"/>
              <a:t>income payments to lessen the impact of high MAGI in subsequent years when investment income may be high</a:t>
            </a:r>
            <a:r>
              <a:rPr lang="en-US" dirty="0" smtClean="0"/>
              <a:t>.</a:t>
            </a:r>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39</a:t>
            </a:fld>
            <a:endParaRPr lang="en-US"/>
          </a:p>
        </p:txBody>
      </p:sp>
    </p:spTree>
    <p:extLst>
      <p:ext uri="{BB962C8B-B14F-4D97-AF65-F5344CB8AC3E}">
        <p14:creationId xmlns:p14="http://schemas.microsoft.com/office/powerpoint/2010/main" val="1191272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325562"/>
          </a:xfrm>
        </p:spPr>
        <p:txBody>
          <a:bodyPr/>
          <a:lstStyle/>
          <a:p>
            <a:pPr algn="ctr"/>
            <a:r>
              <a:rPr lang="en-US" sz="4000" dirty="0" smtClean="0"/>
              <a:t>5 Recent Tax Developments for Wealthy Taxpayers</a:t>
            </a:r>
            <a:endParaRPr lang="en-US" sz="4000" dirty="0"/>
          </a:p>
        </p:txBody>
      </p:sp>
      <p:sp>
        <p:nvSpPr>
          <p:cNvPr id="3" name="Content Placeholder 2"/>
          <p:cNvSpPr>
            <a:spLocks noGrp="1"/>
          </p:cNvSpPr>
          <p:nvPr>
            <p:ph idx="1"/>
          </p:nvPr>
        </p:nvSpPr>
        <p:spPr>
          <a:xfrm>
            <a:off x="457200" y="1752600"/>
            <a:ext cx="7620000" cy="4648200"/>
          </a:xfrm>
        </p:spPr>
        <p:txBody>
          <a:bodyPr/>
          <a:lstStyle/>
          <a:p>
            <a:pPr>
              <a:buFont typeface="Wingdings" panose="05000000000000000000" pitchFamily="2" charset="2"/>
              <a:buChar char="§"/>
            </a:pPr>
            <a:r>
              <a:rPr lang="en-US" dirty="0" smtClean="0"/>
              <a:t>39.6% top tax rate</a:t>
            </a:r>
            <a:endParaRPr lang="en-US" dirty="0"/>
          </a:p>
          <a:p>
            <a:pPr>
              <a:buFont typeface="Wingdings" panose="05000000000000000000" pitchFamily="2" charset="2"/>
              <a:buChar char="§"/>
            </a:pPr>
            <a:r>
              <a:rPr lang="en-US" dirty="0" smtClean="0"/>
              <a:t>20% capital gains tax rate</a:t>
            </a:r>
          </a:p>
          <a:p>
            <a:pPr>
              <a:buFont typeface="Wingdings" panose="05000000000000000000" pitchFamily="2" charset="2"/>
              <a:buChar char="§"/>
            </a:pPr>
            <a:r>
              <a:rPr lang="en-US" dirty="0" smtClean="0"/>
              <a:t>3.8% Medicare surtax</a:t>
            </a:r>
          </a:p>
          <a:p>
            <a:pPr>
              <a:buFont typeface="Wingdings" panose="05000000000000000000" pitchFamily="2" charset="2"/>
              <a:buChar char="§"/>
            </a:pPr>
            <a:r>
              <a:rPr lang="en-US" dirty="0" smtClean="0"/>
              <a:t>0.9% Medicare payroll tax</a:t>
            </a:r>
          </a:p>
          <a:p>
            <a:pPr>
              <a:buFont typeface="Wingdings" panose="05000000000000000000" pitchFamily="2" charset="2"/>
              <a:buChar char="§"/>
            </a:pPr>
            <a:r>
              <a:rPr lang="en-US" dirty="0" smtClean="0"/>
              <a:t>Reduction of itemized deductions and personal exemptions</a:t>
            </a:r>
          </a:p>
          <a:p>
            <a:pPr>
              <a:buFont typeface="Wingdings" panose="05000000000000000000" pitchFamily="2" charset="2"/>
              <a:buChar char="§"/>
            </a:pPr>
            <a:endParaRPr lang="en-US" dirty="0"/>
          </a:p>
          <a:p>
            <a:pPr marL="114300" indent="0">
              <a:buNone/>
            </a:pPr>
            <a:endParaRPr lang="en-US" dirty="0" smtClean="0"/>
          </a:p>
          <a:p>
            <a:pPr marL="114300" indent="0">
              <a:buNone/>
            </a:pPr>
            <a:endParaRPr lang="en-US" dirty="0" smtClean="0"/>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4</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371" y="4038600"/>
            <a:ext cx="6705600" cy="2133600"/>
          </a:xfrm>
          <a:prstGeom prst="rect">
            <a:avLst/>
          </a:prstGeom>
        </p:spPr>
      </p:pic>
    </p:spTree>
    <p:extLst>
      <p:ext uri="{BB962C8B-B14F-4D97-AF65-F5344CB8AC3E}">
        <p14:creationId xmlns:p14="http://schemas.microsoft.com/office/powerpoint/2010/main" val="21390057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Planning for Itemized Deductions</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dirty="0"/>
              <a:t>Medical expenses, investment interest expense, and casualty or theft losses are itemized deductions </a:t>
            </a:r>
            <a:r>
              <a:rPr lang="en-US" sz="2400" i="1" dirty="0"/>
              <a:t>protected </a:t>
            </a:r>
            <a:r>
              <a:rPr lang="en-US" sz="2400" dirty="0"/>
              <a:t>from application of the phase-out</a:t>
            </a:r>
            <a:r>
              <a:rPr lang="en-US" sz="2400" dirty="0" smtClean="0"/>
              <a:t>.</a:t>
            </a:r>
          </a:p>
          <a:p>
            <a:pPr marL="114300" indent="0">
              <a:buNone/>
            </a:pPr>
            <a:endParaRPr lang="en-US" sz="2400" dirty="0"/>
          </a:p>
          <a:p>
            <a:pPr>
              <a:buFont typeface="Wingdings" panose="05000000000000000000" pitchFamily="2" charset="2"/>
              <a:buChar char="§"/>
            </a:pPr>
            <a:r>
              <a:rPr lang="en-US" sz="2400" dirty="0"/>
              <a:t>Home mortgage interest, charitable contributions, and state and local taxes are</a:t>
            </a:r>
            <a:r>
              <a:rPr lang="en-US" sz="2400" i="1" dirty="0"/>
              <a:t> unprotected </a:t>
            </a:r>
            <a:r>
              <a:rPr lang="en-US" sz="2400" dirty="0"/>
              <a:t>itemized deductions considered in calculating the phase-out</a:t>
            </a:r>
            <a:r>
              <a:rPr lang="en-US" sz="2400" dirty="0" smtClean="0"/>
              <a:t>.</a:t>
            </a:r>
          </a:p>
          <a:p>
            <a:pPr marL="114300" indent="0">
              <a:buNone/>
            </a:pPr>
            <a:endParaRPr lang="en-US" sz="2400" dirty="0"/>
          </a:p>
          <a:p>
            <a:pPr>
              <a:buFont typeface="Wingdings" panose="05000000000000000000" pitchFamily="2" charset="2"/>
              <a:buChar char="§"/>
            </a:pPr>
            <a:r>
              <a:rPr lang="en-US" sz="2400" dirty="0"/>
              <a:t>Ultra-wealthy taxpayers are likely to receive the full benefit of any increase in itemized deductions. The Pease limitation does not necessarily affect the tax deductibility of charitable giving.</a:t>
            </a:r>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40</a:t>
            </a:fld>
            <a:endParaRPr lang="en-US"/>
          </a:p>
        </p:txBody>
      </p:sp>
    </p:spTree>
    <p:extLst>
      <p:ext uri="{BB962C8B-B14F-4D97-AF65-F5344CB8AC3E}">
        <p14:creationId xmlns:p14="http://schemas.microsoft.com/office/powerpoint/2010/main" val="27873411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143000"/>
          </a:xfrm>
        </p:spPr>
        <p:txBody>
          <a:bodyPr/>
          <a:lstStyle/>
          <a:p>
            <a:pPr algn="ctr"/>
            <a:r>
              <a:rPr lang="en-US" sz="4000" dirty="0" smtClean="0"/>
              <a:t>Bottom Line on Mitigating Top Income Taxes</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Evaluate proactive income tax minimization techniques in tandem with the other elements of clients’ overall plans to determine if they fulfill their immediate and future goals.</a:t>
            </a:r>
          </a:p>
          <a:p>
            <a:pPr marL="114300" indent="0">
              <a:buNone/>
            </a:pPr>
            <a:endParaRPr lang="en-US" dirty="0" smtClean="0"/>
          </a:p>
          <a:p>
            <a:pPr>
              <a:buFont typeface="Wingdings" panose="05000000000000000000" pitchFamily="2" charset="2"/>
              <a:buChar char="§"/>
            </a:pPr>
            <a:r>
              <a:rPr lang="en-US" dirty="0" smtClean="0"/>
              <a:t>Careful tax projections should be prepared to determine the potential benefit prior to engaging planning strategies. </a:t>
            </a:r>
          </a:p>
          <a:p>
            <a:pPr marL="114300" indent="0">
              <a:buNone/>
            </a:pPr>
            <a:endParaRPr lang="en-US" dirty="0" smtClean="0"/>
          </a:p>
          <a:p>
            <a:pPr>
              <a:buFont typeface="Wingdings" panose="05000000000000000000" pitchFamily="2" charset="2"/>
              <a:buChar char="§"/>
            </a:pPr>
            <a:r>
              <a:rPr lang="en-US" dirty="0" smtClean="0"/>
              <a:t>Efficient coordination with estate and tax specialists is essential to facilitate a continuous strategic plan. </a:t>
            </a:r>
            <a:endParaRPr lang="en-US" dirty="0"/>
          </a:p>
          <a:p>
            <a:pPr marL="114300" indent="0">
              <a:buNone/>
            </a:pPr>
            <a:endParaRPr lang="en-US" dirty="0" smtClean="0"/>
          </a:p>
          <a:p>
            <a:pPr>
              <a:buFont typeface="Wingdings" panose="05000000000000000000" pitchFamily="2" charset="2"/>
              <a:buChar char="§"/>
            </a:pPr>
            <a:r>
              <a:rPr lang="en-US" dirty="0" smtClean="0"/>
              <a:t>Initiate meetings as a team to present timely wealth planning solutions to your clients in the top tax bracket.</a:t>
            </a:r>
          </a:p>
          <a:p>
            <a:pPr>
              <a:buFont typeface="Wingdings" panose="05000000000000000000" pitchFamily="2" charset="2"/>
              <a:buChar char="§"/>
            </a:pPr>
            <a:endParaRPr lang="en-US" dirty="0" smtClean="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41</a:t>
            </a:fld>
            <a:endParaRPr lang="en-US"/>
          </a:p>
        </p:txBody>
      </p:sp>
    </p:spTree>
    <p:extLst>
      <p:ext uri="{BB962C8B-B14F-4D97-AF65-F5344CB8AC3E}">
        <p14:creationId xmlns:p14="http://schemas.microsoft.com/office/powerpoint/2010/main" val="15250316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848600" cy="1143000"/>
          </a:xfrm>
        </p:spPr>
        <p:txBody>
          <a:bodyPr/>
          <a:lstStyle/>
          <a:p>
            <a:pPr algn="ctr"/>
            <a:r>
              <a:rPr lang="en-US" sz="3600" dirty="0" smtClean="0"/>
              <a:t>Questions? Please Contact Me. Thank You.</a:t>
            </a:r>
            <a:endParaRPr lang="en-US" sz="3600"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42</a:t>
            </a:fld>
            <a:endParaRPr lang="en-US"/>
          </a:p>
        </p:txBody>
      </p:sp>
      <p:pic>
        <p:nvPicPr>
          <p:cNvPr id="7"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rcRect t="20629" b="20629"/>
          <a:stretch>
            <a:fillRect/>
          </a:stretch>
        </p:blipFill>
        <p:spPr>
          <a:xfrm>
            <a:off x="304800" y="1371600"/>
            <a:ext cx="8001000" cy="3352800"/>
          </a:xfrm>
          <a:prstGeom prst="rect">
            <a:avLst/>
          </a:prstGeom>
        </p:spPr>
      </p:pic>
      <p:sp>
        <p:nvSpPr>
          <p:cNvPr id="8" name="TextBox 7"/>
          <p:cNvSpPr txBox="1"/>
          <p:nvPr/>
        </p:nvSpPr>
        <p:spPr>
          <a:xfrm>
            <a:off x="533400" y="5181600"/>
            <a:ext cx="7543800" cy="1446550"/>
          </a:xfrm>
          <a:prstGeom prst="rect">
            <a:avLst/>
          </a:prstGeom>
          <a:noFill/>
        </p:spPr>
        <p:txBody>
          <a:bodyPr wrap="square" rtlCol="0">
            <a:spAutoFit/>
          </a:bodyPr>
          <a:lstStyle/>
          <a:p>
            <a:pPr marL="114300" lvl="0" indent="0">
              <a:buClr>
                <a:srgbClr val="A9A57C"/>
              </a:buClr>
              <a:buNone/>
            </a:pPr>
            <a:r>
              <a:rPr lang="en-US" sz="2200" dirty="0">
                <a:solidFill>
                  <a:srgbClr val="2F2B20"/>
                </a:solidFill>
              </a:rPr>
              <a:t>Philip Herzberg, CFP®, CTFA, AEP</a:t>
            </a:r>
            <a:r>
              <a:rPr lang="en-US" sz="2200" dirty="0" smtClean="0">
                <a:solidFill>
                  <a:srgbClr val="2F2B20"/>
                </a:solidFill>
              </a:rPr>
              <a:t>®</a:t>
            </a:r>
            <a:endParaRPr lang="en-US" sz="2200" dirty="0">
              <a:solidFill>
                <a:srgbClr val="2F2B20"/>
              </a:solidFill>
            </a:endParaRPr>
          </a:p>
          <a:p>
            <a:pPr marL="114300" lvl="0" indent="0">
              <a:buClr>
                <a:srgbClr val="A9A57C"/>
              </a:buClr>
              <a:buNone/>
            </a:pPr>
            <a:r>
              <a:rPr lang="en-US" sz="2200" dirty="0" smtClean="0">
                <a:solidFill>
                  <a:srgbClr val="2F2B20"/>
                </a:solidFill>
              </a:rPr>
              <a:t>The </a:t>
            </a:r>
            <a:r>
              <a:rPr lang="en-US" sz="2200" smtClean="0">
                <a:solidFill>
                  <a:srgbClr val="2F2B20"/>
                </a:solidFill>
              </a:rPr>
              <a:t>Lubitz Financial Group</a:t>
            </a:r>
          </a:p>
          <a:p>
            <a:pPr marL="114300" lvl="0" indent="0">
              <a:buClr>
                <a:srgbClr val="A9A57C"/>
              </a:buClr>
              <a:buNone/>
            </a:pPr>
            <a:r>
              <a:rPr lang="en-US" sz="2200" dirty="0" smtClean="0">
                <a:solidFill>
                  <a:srgbClr val="2F2B20"/>
                </a:solidFill>
              </a:rPr>
              <a:t>Office </a:t>
            </a:r>
            <a:r>
              <a:rPr lang="en-US" sz="2200" dirty="0">
                <a:solidFill>
                  <a:srgbClr val="2F2B20"/>
                </a:solidFill>
              </a:rPr>
              <a:t>Phone: </a:t>
            </a:r>
            <a:r>
              <a:rPr lang="en-US" sz="2200" dirty="0" smtClean="0">
                <a:solidFill>
                  <a:srgbClr val="2F2B20"/>
                </a:solidFill>
              </a:rPr>
              <a:t>305-670-4440</a:t>
            </a:r>
            <a:endParaRPr lang="en-US" sz="2200" dirty="0">
              <a:solidFill>
                <a:srgbClr val="2F2B20"/>
              </a:solidFill>
            </a:endParaRPr>
          </a:p>
          <a:p>
            <a:pPr marL="114300" lvl="0" indent="0">
              <a:buClr>
                <a:srgbClr val="A9A57C"/>
              </a:buClr>
              <a:buNone/>
            </a:pPr>
            <a:r>
              <a:rPr lang="en-US" sz="2200" dirty="0" smtClean="0">
                <a:solidFill>
                  <a:srgbClr val="2F2B20"/>
                </a:solidFill>
              </a:rPr>
              <a:t>E-Mail</a:t>
            </a:r>
            <a:r>
              <a:rPr lang="en-US" sz="2200" dirty="0">
                <a:solidFill>
                  <a:srgbClr val="2F2B20"/>
                </a:solidFill>
              </a:rPr>
              <a:t>: </a:t>
            </a:r>
            <a:r>
              <a:rPr lang="en-US" sz="2200" dirty="0" smtClean="0">
                <a:solidFill>
                  <a:srgbClr val="2F2B20"/>
                </a:solidFill>
              </a:rPr>
              <a:t>PhilipH@lubitzfinancial.com</a:t>
            </a:r>
            <a:endParaRPr lang="en-US" sz="2200" dirty="0">
              <a:solidFill>
                <a:srgbClr val="2F2B20"/>
              </a:solidFill>
            </a:endParaRPr>
          </a:p>
        </p:txBody>
      </p:sp>
    </p:spTree>
    <p:extLst>
      <p:ext uri="{BB962C8B-B14F-4D97-AF65-F5344CB8AC3E}">
        <p14:creationId xmlns:p14="http://schemas.microsoft.com/office/powerpoint/2010/main" val="1575451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401762"/>
          </a:xfrm>
        </p:spPr>
        <p:txBody>
          <a:bodyPr/>
          <a:lstStyle/>
          <a:p>
            <a:pPr algn="ctr"/>
            <a:r>
              <a:rPr lang="en-US" sz="4000" dirty="0" smtClean="0"/>
              <a:t>Planning After American Taxpayer Relief Act (ATRA)</a:t>
            </a:r>
            <a:endParaRPr lang="en-US" sz="4000" dirty="0"/>
          </a:p>
        </p:txBody>
      </p:sp>
      <p:sp>
        <p:nvSpPr>
          <p:cNvPr id="3" name="Content Placeholder 2"/>
          <p:cNvSpPr>
            <a:spLocks noGrp="1"/>
          </p:cNvSpPr>
          <p:nvPr>
            <p:ph idx="1"/>
          </p:nvPr>
        </p:nvSpPr>
        <p:spPr>
          <a:xfrm>
            <a:off x="457200" y="1981200"/>
            <a:ext cx="7620000" cy="4419600"/>
          </a:xfrm>
        </p:spPr>
        <p:txBody>
          <a:bodyPr/>
          <a:lstStyle/>
          <a:p>
            <a:pPr>
              <a:buFont typeface="Wingdings" panose="05000000000000000000" pitchFamily="2" charset="2"/>
              <a:buChar char="§"/>
            </a:pPr>
            <a:r>
              <a:rPr lang="en-US" dirty="0" smtClean="0"/>
              <a:t>Higher income taxpayers face a possible 39.6% marginal tax on their wages, if 2016 earnings are greater than $415,050 for single filers and $466,950 for married couples filing jointly.</a:t>
            </a:r>
          </a:p>
          <a:p>
            <a:pPr marL="114300" indent="0">
              <a:buNone/>
            </a:pPr>
            <a:endParaRPr lang="en-US" dirty="0" smtClean="0"/>
          </a:p>
          <a:p>
            <a:pPr>
              <a:buFont typeface="Wingdings" panose="05000000000000000000" pitchFamily="2" charset="2"/>
              <a:buChar char="§"/>
            </a:pPr>
            <a:r>
              <a:rPr lang="en-US" dirty="0" smtClean="0"/>
              <a:t>These same wealthy taxpayers pay 20% on their long-term capital gains. Short-term capital gains continue to be taxed at ordinary income tax rates. </a:t>
            </a:r>
          </a:p>
          <a:p>
            <a:pPr marL="114300" indent="0">
              <a:buNone/>
            </a:pPr>
            <a:endParaRPr lang="en-US" dirty="0" smtClean="0"/>
          </a:p>
          <a:p>
            <a:pPr>
              <a:buFont typeface="Wingdings" panose="05000000000000000000" pitchFamily="2" charset="2"/>
              <a:buChar char="§"/>
            </a:pPr>
            <a:r>
              <a:rPr lang="en-US" dirty="0" smtClean="0"/>
              <a:t>ATRA made the gift and estate tax exemption ($5.45 million in 2016) permanent and inflation-adjusted. Gifts and estates above the exemption are taxed at 40% rate. </a:t>
            </a:r>
          </a:p>
          <a:p>
            <a:pPr marL="114300" indent="0">
              <a:buNone/>
            </a:pPr>
            <a:endParaRPr lang="en-US" dirty="0" smtClean="0"/>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5</a:t>
            </a:fld>
            <a:endParaRPr lang="en-US"/>
          </a:p>
        </p:txBody>
      </p:sp>
    </p:spTree>
    <p:extLst>
      <p:ext uri="{BB962C8B-B14F-4D97-AF65-F5344CB8AC3E}">
        <p14:creationId xmlns:p14="http://schemas.microsoft.com/office/powerpoint/2010/main" val="144203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p:cNvGraphicFramePr>
            <a:graphicFrameLocks noGrp="1"/>
          </p:cNvGraphicFramePr>
          <p:nvPr>
            <p:ph idx="1"/>
            <p:extLst>
              <p:ext uri="{D42A27DB-BD31-4B8C-83A1-F6EECF244321}">
                <p14:modId xmlns:p14="http://schemas.microsoft.com/office/powerpoint/2010/main" val="2531307083"/>
              </p:ext>
            </p:extLst>
          </p:nvPr>
        </p:nvGraphicFramePr>
        <p:xfrm>
          <a:off x="457200" y="685800"/>
          <a:ext cx="7620000" cy="5715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5288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7620000" cy="1219200"/>
          </a:xfrm>
        </p:spPr>
        <p:txBody>
          <a:bodyPr/>
          <a:lstStyle/>
          <a:p>
            <a:pPr algn="ctr"/>
            <a:r>
              <a:rPr lang="en-US" sz="4000" dirty="0" smtClean="0"/>
              <a:t>Importance of Medicare Surtax</a:t>
            </a:r>
            <a:endParaRPr lang="en-US" sz="4000" dirty="0"/>
          </a:p>
        </p:txBody>
      </p:sp>
      <p:sp>
        <p:nvSpPr>
          <p:cNvPr id="3" name="Content Placeholder 2"/>
          <p:cNvSpPr>
            <a:spLocks noGrp="1"/>
          </p:cNvSpPr>
          <p:nvPr>
            <p:ph idx="1"/>
          </p:nvPr>
        </p:nvSpPr>
        <p:spPr>
          <a:xfrm>
            <a:off x="457200" y="1371600"/>
            <a:ext cx="7620000" cy="5029200"/>
          </a:xfrm>
        </p:spPr>
        <p:txBody>
          <a:bodyPr/>
          <a:lstStyle/>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The 3.8 </a:t>
            </a:r>
            <a:r>
              <a:rPr lang="en-US" dirty="0"/>
              <a:t>%</a:t>
            </a:r>
            <a:r>
              <a:rPr lang="en-US" dirty="0" smtClean="0"/>
              <a:t> Medicare surtax , a pivotal provision of the 2010 Patient Protection and Affordable Care Act, took effect on January 1</a:t>
            </a:r>
            <a:r>
              <a:rPr lang="en-US" baseline="30000" dirty="0" smtClean="0"/>
              <a:t>st</a:t>
            </a:r>
            <a:r>
              <a:rPr lang="en-US" dirty="0" smtClean="0"/>
              <a:t>, 2013.</a:t>
            </a:r>
          </a:p>
          <a:p>
            <a:pPr marL="114300" indent="0">
              <a:buNone/>
            </a:pPr>
            <a:endParaRPr lang="en-US" dirty="0" smtClean="0"/>
          </a:p>
          <a:p>
            <a:pPr>
              <a:buFont typeface="Wingdings" panose="05000000000000000000" pitchFamily="2" charset="2"/>
              <a:buChar char="§"/>
            </a:pPr>
            <a:r>
              <a:rPr lang="en-US" dirty="0" smtClean="0"/>
              <a:t>New surtax will raise the marginal income tax rate for affected taxpayers. Thus, </a:t>
            </a:r>
            <a:r>
              <a:rPr lang="en-US" dirty="0"/>
              <a:t>t</a:t>
            </a:r>
            <a:r>
              <a:rPr lang="en-US" dirty="0" smtClean="0"/>
              <a:t>ax-conscious investment management is pivotal for fiduciaries and higher-income taxpayers.</a:t>
            </a:r>
          </a:p>
          <a:p>
            <a:pPr lvl="1"/>
            <a:r>
              <a:rPr lang="en-US" dirty="0" smtClean="0"/>
              <a:t>Higher income and investment taxes for top wage earners</a:t>
            </a:r>
          </a:p>
          <a:p>
            <a:pPr lvl="1"/>
            <a:r>
              <a:rPr lang="en-US" dirty="0" smtClean="0"/>
              <a:t>Compressed income tax threshold for estates and trusts</a:t>
            </a:r>
          </a:p>
          <a:p>
            <a:pPr marL="114300" indent="0">
              <a:buNone/>
            </a:pPr>
            <a:endParaRPr lang="en-US" dirty="0" smtClean="0"/>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7</a:t>
            </a:fld>
            <a:endParaRPr lang="en-US"/>
          </a:p>
        </p:txBody>
      </p:sp>
    </p:spTree>
    <p:extLst>
      <p:ext uri="{BB962C8B-B14F-4D97-AF65-F5344CB8AC3E}">
        <p14:creationId xmlns:p14="http://schemas.microsoft.com/office/powerpoint/2010/main" val="3000922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020762"/>
          </a:xfrm>
        </p:spPr>
        <p:txBody>
          <a:bodyPr/>
          <a:lstStyle/>
          <a:p>
            <a:pPr algn="ctr"/>
            <a:r>
              <a:rPr lang="en-US" sz="4000" dirty="0" smtClean="0"/>
              <a:t>Personal Income Subject to Surtax</a:t>
            </a:r>
            <a:endParaRPr lang="en-US" sz="4000" dirty="0"/>
          </a:p>
        </p:txBody>
      </p:sp>
      <p:sp>
        <p:nvSpPr>
          <p:cNvPr id="3" name="Content Placeholder 2"/>
          <p:cNvSpPr>
            <a:spLocks noGrp="1"/>
          </p:cNvSpPr>
          <p:nvPr>
            <p:ph idx="1"/>
          </p:nvPr>
        </p:nvSpPr>
        <p:spPr>
          <a:xfrm>
            <a:off x="457200" y="1447800"/>
            <a:ext cx="7620000" cy="4953000"/>
          </a:xfrm>
        </p:spPr>
        <p:txBody>
          <a:bodyPr>
            <a:normAutofit/>
          </a:bodyPr>
          <a:lstStyle/>
          <a:p>
            <a:pPr>
              <a:buFont typeface="Wingdings" panose="05000000000000000000" pitchFamily="2" charset="2"/>
              <a:buChar char="§"/>
            </a:pPr>
            <a:r>
              <a:rPr lang="en-US" dirty="0" smtClean="0"/>
              <a:t>The amount subject to 3.8% Medicare surtax varies depending on whether the taxpayer is an individual or a trust or estate.</a:t>
            </a:r>
          </a:p>
          <a:p>
            <a:pPr marL="114300" indent="0">
              <a:buNone/>
            </a:pPr>
            <a:endParaRPr lang="en-US" dirty="0" smtClean="0"/>
          </a:p>
          <a:p>
            <a:pPr>
              <a:buFont typeface="Wingdings" panose="05000000000000000000" pitchFamily="2" charset="2"/>
              <a:buChar char="§"/>
            </a:pPr>
            <a:r>
              <a:rPr lang="en-US" dirty="0"/>
              <a:t>For </a:t>
            </a:r>
            <a:r>
              <a:rPr lang="en-US" b="1" dirty="0"/>
              <a:t>individuals</a:t>
            </a:r>
            <a:r>
              <a:rPr lang="en-US" dirty="0"/>
              <a:t>, the amount is the </a:t>
            </a:r>
            <a:r>
              <a:rPr lang="en-US" b="1" dirty="0"/>
              <a:t>lesser</a:t>
            </a:r>
            <a:r>
              <a:rPr lang="en-US" dirty="0"/>
              <a:t> of</a:t>
            </a:r>
          </a:p>
          <a:p>
            <a:pPr marL="411480" lvl="1" indent="0">
              <a:buNone/>
            </a:pPr>
            <a:r>
              <a:rPr lang="en-US" dirty="0"/>
              <a:t>1. Net investment </a:t>
            </a:r>
            <a:r>
              <a:rPr lang="en-US" dirty="0" smtClean="0"/>
              <a:t>income </a:t>
            </a:r>
            <a:r>
              <a:rPr lang="en-US" u="sng" dirty="0"/>
              <a:t>OR</a:t>
            </a:r>
            <a:r>
              <a:rPr lang="en-US" dirty="0"/>
              <a:t> the</a:t>
            </a:r>
          </a:p>
          <a:p>
            <a:pPr marL="411480" lvl="1" indent="0">
              <a:buNone/>
            </a:pPr>
            <a:r>
              <a:rPr lang="en-US" dirty="0"/>
              <a:t>2. Excess of a taxpayer’s modified adjusted gross income (MAGI)</a:t>
            </a:r>
          </a:p>
          <a:p>
            <a:pPr marL="411480" lvl="1" indent="0">
              <a:buNone/>
            </a:pPr>
            <a:r>
              <a:rPr lang="en-US" dirty="0"/>
              <a:t>     over an applicable threshold amount based on the taxpayer’s</a:t>
            </a:r>
          </a:p>
          <a:p>
            <a:pPr marL="411480" lvl="1" indent="0">
              <a:buNone/>
            </a:pPr>
            <a:r>
              <a:rPr lang="en-US" dirty="0"/>
              <a:t>     filing status</a:t>
            </a:r>
            <a:r>
              <a:rPr lang="en-US" dirty="0" smtClean="0"/>
              <a:t>.</a:t>
            </a:r>
          </a:p>
          <a:p>
            <a:pPr marL="411480" lvl="1" indent="0">
              <a:buNone/>
            </a:pPr>
            <a:endParaRPr lang="en-US" dirty="0"/>
          </a:p>
          <a:p>
            <a:pPr>
              <a:buFont typeface="Wingdings" panose="05000000000000000000" pitchFamily="2" charset="2"/>
              <a:buChar char="§"/>
            </a:pPr>
            <a:r>
              <a:rPr lang="en-US" dirty="0" smtClean="0"/>
              <a:t>A taxpayer in the 39.6% tax bracket – the highest marginal income tax rate in 2015 and 2016 – could have a marginal rate of 43.4% on net investment income.</a:t>
            </a:r>
          </a:p>
          <a:p>
            <a:pPr marL="411480" lvl="1" indent="0">
              <a:buNone/>
            </a:pPr>
            <a:endParaRPr lang="en-US" dirty="0" smtClean="0"/>
          </a:p>
          <a:p>
            <a:pPr marL="114300" indent="0">
              <a:buNone/>
            </a:pPr>
            <a:endParaRPr lang="en-US" dirty="0" smtClean="0"/>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4294967295"/>
          </p:nvPr>
        </p:nvSpPr>
        <p:spPr>
          <a:xfrm>
            <a:off x="8531788" y="5648960"/>
            <a:ext cx="548640" cy="396240"/>
          </a:xfrm>
        </p:spPr>
        <p:txBody>
          <a:bodyPr/>
          <a:lstStyle/>
          <a:p>
            <a:fld id="{D0006F98-7F78-4402-936D-B9C8A82B47A4}" type="slidenum">
              <a:rPr lang="en-US" smtClean="0"/>
              <a:t>8</a:t>
            </a:fld>
            <a:endParaRPr lang="en-US"/>
          </a:p>
        </p:txBody>
      </p:sp>
    </p:spTree>
    <p:extLst>
      <p:ext uri="{BB962C8B-B14F-4D97-AF65-F5344CB8AC3E}">
        <p14:creationId xmlns:p14="http://schemas.microsoft.com/office/powerpoint/2010/main" val="2951697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838453457"/>
              </p:ext>
            </p:extLst>
          </p:nvPr>
        </p:nvGraphicFramePr>
        <p:xfrm>
          <a:off x="152400" y="304800"/>
          <a:ext cx="8153400" cy="655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05609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Override>
</file>

<file path=ppt/theme/themeOverride2.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
  <TotalTime>1771</TotalTime>
  <Words>3479</Words>
  <Application>Microsoft Office PowerPoint</Application>
  <PresentationFormat>On-screen Show (4:3)</PresentationFormat>
  <Paragraphs>374</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Adjacency</vt:lpstr>
      <vt:lpstr>Proactive Mitigation of High Net Worth Clients’ Tax Liability in 2016</vt:lpstr>
      <vt:lpstr>Circular 230 Disclaimer</vt:lpstr>
      <vt:lpstr>PowerPoint Presentation</vt:lpstr>
      <vt:lpstr>5 Recent Tax Developments for Wealthy Taxpayers</vt:lpstr>
      <vt:lpstr>Planning After American Taxpayer Relief Act (ATRA)</vt:lpstr>
      <vt:lpstr>PowerPoint Presentation</vt:lpstr>
      <vt:lpstr>Importance of Medicare Surtax</vt:lpstr>
      <vt:lpstr>Personal Income Subject to Surtax</vt:lpstr>
      <vt:lpstr>PowerPoint Presentation</vt:lpstr>
      <vt:lpstr>Solutions to How to Apply  Medicare Surtax</vt:lpstr>
      <vt:lpstr>Types of Net Investment Income Subject to Surtax</vt:lpstr>
      <vt:lpstr>Types of Net Investment Income Not Subject to Surtax</vt:lpstr>
      <vt:lpstr>Reducing Exposure to Surtax for Individuals</vt:lpstr>
      <vt:lpstr>Case for Tax-Free Municipal Bonds to Reduce Surtax</vt:lpstr>
      <vt:lpstr>Solution to Case for Tax-Free Municipals</vt:lpstr>
      <vt:lpstr>Surtax Planning with Tax-Deferred Annuities</vt:lpstr>
      <vt:lpstr>Shielding Surtax Exposure with Life Insurance</vt:lpstr>
      <vt:lpstr>Solution to Surtax Exposure with Life Insurance</vt:lpstr>
      <vt:lpstr>Minimizing Surtax with Low NII Investments </vt:lpstr>
      <vt:lpstr>Maximizing Above-the-Line Deductions</vt:lpstr>
      <vt:lpstr>Impact of Capital Loss Harvesting </vt:lpstr>
      <vt:lpstr>Planning with Retirement Income Distributions</vt:lpstr>
      <vt:lpstr>Solution to Planning with Retirement Distributions</vt:lpstr>
      <vt:lpstr>Timing Qualified Plan and IRA Distributions </vt:lpstr>
      <vt:lpstr>NII Tax on Gain of Personal Residence Sale</vt:lpstr>
      <vt:lpstr>Solution to NII Tax on Personal Residence Sale</vt:lpstr>
      <vt:lpstr>Creating Material Participation in Passive Activities</vt:lpstr>
      <vt:lpstr>Viable Wealth Transfer Planning</vt:lpstr>
      <vt:lpstr>Charitable Planning for Surtax</vt:lpstr>
      <vt:lpstr>CRTs to Mitigate Surtax</vt:lpstr>
      <vt:lpstr>Charitable Lead Trusts (CLTs) and Installment Sale Opportunities</vt:lpstr>
      <vt:lpstr>What Trust and Estate Income is Subject to Tax?</vt:lpstr>
      <vt:lpstr>Specific Trusts Not Subject to Surtax </vt:lpstr>
      <vt:lpstr>Calculation of the Amount of Surtax Payable for Trusts</vt:lpstr>
      <vt:lpstr>Solutions to Surtax Payable for Trusts Examples</vt:lpstr>
      <vt:lpstr>Limiting the Surtax with Trust and Estate Distributions</vt:lpstr>
      <vt:lpstr>Caveats for Managing Trust and Estate Distributions</vt:lpstr>
      <vt:lpstr>Suitable Trust and Estate Investments to Mitigate Surtax</vt:lpstr>
      <vt:lpstr>Devising Strategies for 0.9% Medicare Payroll Tax</vt:lpstr>
      <vt:lpstr>Planning for Itemized Deductions</vt:lpstr>
      <vt:lpstr>Bottom Line on Mitigating Top Income Taxes</vt:lpstr>
      <vt:lpstr>Questions? Please Contact Me.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Proactive Strategies for Mitigating the Medicare Surtax</dc:title>
  <dc:creator>Mira</dc:creator>
  <cp:lastModifiedBy>philiph</cp:lastModifiedBy>
  <cp:revision>160</cp:revision>
  <dcterms:created xsi:type="dcterms:W3CDTF">2014-01-04T21:23:39Z</dcterms:created>
  <dcterms:modified xsi:type="dcterms:W3CDTF">2016-02-02T23:08:30Z</dcterms:modified>
</cp:coreProperties>
</file>