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Override4.xml" ContentType="application/vnd.openxmlformats-officedocument.themeOverrid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Override5.xml" ContentType="application/vnd.openxmlformats-officedocument.themeOverrid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2" r:id="rId6"/>
    <p:sldMasterId id="2147483734" r:id="rId7"/>
  </p:sldMasterIdLst>
  <p:notesMasterIdLst>
    <p:notesMasterId r:id="rId57"/>
  </p:notesMasterIdLst>
  <p:sldIdLst>
    <p:sldId id="256" r:id="rId8"/>
    <p:sldId id="317" r:id="rId9"/>
    <p:sldId id="318" r:id="rId10"/>
    <p:sldId id="299" r:id="rId11"/>
    <p:sldId id="304" r:id="rId12"/>
    <p:sldId id="301" r:id="rId13"/>
    <p:sldId id="303" r:id="rId14"/>
    <p:sldId id="306" r:id="rId15"/>
    <p:sldId id="302" r:id="rId16"/>
    <p:sldId id="313" r:id="rId17"/>
    <p:sldId id="307" r:id="rId18"/>
    <p:sldId id="309" r:id="rId19"/>
    <p:sldId id="310" r:id="rId20"/>
    <p:sldId id="312" r:id="rId21"/>
    <p:sldId id="315" r:id="rId22"/>
    <p:sldId id="316" r:id="rId23"/>
    <p:sldId id="320" r:id="rId24"/>
    <p:sldId id="326" r:id="rId25"/>
    <p:sldId id="321" r:id="rId26"/>
    <p:sldId id="323" r:id="rId27"/>
    <p:sldId id="324" r:id="rId28"/>
    <p:sldId id="325" r:id="rId29"/>
    <p:sldId id="322" r:id="rId30"/>
    <p:sldId id="327" r:id="rId31"/>
    <p:sldId id="328" r:id="rId32"/>
    <p:sldId id="329" r:id="rId33"/>
    <p:sldId id="330" r:id="rId34"/>
    <p:sldId id="331" r:id="rId35"/>
    <p:sldId id="332" r:id="rId36"/>
    <p:sldId id="346" r:id="rId37"/>
    <p:sldId id="348" r:id="rId38"/>
    <p:sldId id="333" r:id="rId39"/>
    <p:sldId id="334" r:id="rId40"/>
    <p:sldId id="335" r:id="rId41"/>
    <p:sldId id="344" r:id="rId42"/>
    <p:sldId id="345" r:id="rId43"/>
    <p:sldId id="349" r:id="rId44"/>
    <p:sldId id="336" r:id="rId45"/>
    <p:sldId id="337" r:id="rId46"/>
    <p:sldId id="353" r:id="rId47"/>
    <p:sldId id="338" r:id="rId48"/>
    <p:sldId id="350" r:id="rId49"/>
    <p:sldId id="351" r:id="rId50"/>
    <p:sldId id="340" r:id="rId51"/>
    <p:sldId id="341" r:id="rId52"/>
    <p:sldId id="342" r:id="rId53"/>
    <p:sldId id="355" r:id="rId54"/>
    <p:sldId id="354" r:id="rId55"/>
    <p:sldId id="284"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94280" autoAdjust="0"/>
  </p:normalViewPr>
  <p:slideViewPr>
    <p:cSldViewPr>
      <p:cViewPr varScale="1">
        <p:scale>
          <a:sx n="68" d="100"/>
          <a:sy n="68" d="100"/>
        </p:scale>
        <p:origin x="137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F03476-07A6-4CA2-ABBB-F21189E666D0}" type="datetimeFigureOut">
              <a:rPr lang="fr-FR" smtClean="0"/>
              <a:pPr/>
              <a:t>27/09/2016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BAEA-C606-4852-A385-56EC25D4CA88}" type="slidenum">
              <a:rPr lang="fr-FR" smtClean="0"/>
              <a:pPr/>
              <a:t>‹#›</a:t>
            </a:fld>
            <a:endParaRPr lang="fr-FR"/>
          </a:p>
        </p:txBody>
      </p:sp>
    </p:spTree>
    <p:extLst>
      <p:ext uri="{BB962C8B-B14F-4D97-AF65-F5344CB8AC3E}">
        <p14:creationId xmlns:p14="http://schemas.microsoft.com/office/powerpoint/2010/main" val="97097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1</a:t>
            </a:fld>
            <a:endParaRPr lang="fr-FR" dirty="0"/>
          </a:p>
        </p:txBody>
      </p:sp>
    </p:spTree>
    <p:extLst>
      <p:ext uri="{BB962C8B-B14F-4D97-AF65-F5344CB8AC3E}">
        <p14:creationId xmlns:p14="http://schemas.microsoft.com/office/powerpoint/2010/main" val="1304226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7</a:t>
            </a:fld>
            <a:endParaRPr lang="fr-FR" dirty="0"/>
          </a:p>
        </p:txBody>
      </p:sp>
    </p:spTree>
    <p:extLst>
      <p:ext uri="{BB962C8B-B14F-4D97-AF65-F5344CB8AC3E}">
        <p14:creationId xmlns:p14="http://schemas.microsoft.com/office/powerpoint/2010/main" val="565046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8</a:t>
            </a:fld>
            <a:endParaRPr lang="fr-FR" dirty="0"/>
          </a:p>
        </p:txBody>
      </p:sp>
    </p:spTree>
    <p:extLst>
      <p:ext uri="{BB962C8B-B14F-4D97-AF65-F5344CB8AC3E}">
        <p14:creationId xmlns:p14="http://schemas.microsoft.com/office/powerpoint/2010/main" val="125591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9</a:t>
            </a:fld>
            <a:endParaRPr lang="fr-FR"/>
          </a:p>
        </p:txBody>
      </p:sp>
    </p:spTree>
    <p:extLst>
      <p:ext uri="{BB962C8B-B14F-4D97-AF65-F5344CB8AC3E}">
        <p14:creationId xmlns:p14="http://schemas.microsoft.com/office/powerpoint/2010/main" val="1379219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5AFBAEA-C606-4852-A385-56EC25D4CA88}" type="slidenum">
              <a:rPr lang="fr-FR" smtClean="0"/>
              <a:pPr/>
              <a:t>12</a:t>
            </a:fld>
            <a:endParaRPr lang="fr-FR"/>
          </a:p>
        </p:txBody>
      </p:sp>
    </p:spTree>
    <p:extLst>
      <p:ext uri="{BB962C8B-B14F-4D97-AF65-F5344CB8AC3E}">
        <p14:creationId xmlns:p14="http://schemas.microsoft.com/office/powerpoint/2010/main" val="79052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13</a:t>
            </a:fld>
            <a:endParaRPr lang="fr-FR"/>
          </a:p>
        </p:txBody>
      </p:sp>
    </p:spTree>
    <p:extLst>
      <p:ext uri="{BB962C8B-B14F-4D97-AF65-F5344CB8AC3E}">
        <p14:creationId xmlns:p14="http://schemas.microsoft.com/office/powerpoint/2010/main" val="414348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a:p>
            <a:endParaRPr lang="en-US" baseline="0" dirty="0"/>
          </a:p>
        </p:txBody>
      </p:sp>
      <p:sp>
        <p:nvSpPr>
          <p:cNvPr id="4" name="Espace réservé du numéro de diapositive 3"/>
          <p:cNvSpPr>
            <a:spLocks noGrp="1"/>
          </p:cNvSpPr>
          <p:nvPr>
            <p:ph type="sldNum" sz="quarter" idx="10"/>
          </p:nvPr>
        </p:nvSpPr>
        <p:spPr/>
        <p:txBody>
          <a:bodyPr/>
          <a:lstStyle/>
          <a:p>
            <a:fld id="{85AFBAEA-C606-4852-A385-56EC25D4CA88}" type="slidenum">
              <a:rPr lang="fr-FR" smtClean="0"/>
              <a:pPr/>
              <a:t>14</a:t>
            </a:fld>
            <a:endParaRPr lang="fr-FR"/>
          </a:p>
        </p:txBody>
      </p:sp>
    </p:spTree>
    <p:extLst>
      <p:ext uri="{BB962C8B-B14F-4D97-AF65-F5344CB8AC3E}">
        <p14:creationId xmlns:p14="http://schemas.microsoft.com/office/powerpoint/2010/main" val="2726145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85AFBAEA-C606-4852-A385-56EC25D4CA88}" type="slidenum">
              <a:rPr lang="fr-FR" smtClean="0"/>
              <a:pPr/>
              <a:t>15</a:t>
            </a:fld>
            <a:endParaRPr lang="fr-FR"/>
          </a:p>
        </p:txBody>
      </p:sp>
    </p:spTree>
    <p:extLst>
      <p:ext uri="{BB962C8B-B14F-4D97-AF65-F5344CB8AC3E}">
        <p14:creationId xmlns:p14="http://schemas.microsoft.com/office/powerpoint/2010/main" val="1710833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Slide Number Placeholder 3"/>
          <p:cNvSpPr>
            <a:spLocks noGrp="1"/>
          </p:cNvSpPr>
          <p:nvPr>
            <p:ph type="sldNum" sz="quarter" idx="10"/>
          </p:nvPr>
        </p:nvSpPr>
        <p:spPr/>
        <p:txBody>
          <a:bodyPr/>
          <a:lstStyle/>
          <a:p>
            <a:fld id="{85AFBAEA-C606-4852-A385-56EC25D4CA88}" type="slidenum">
              <a:rPr lang="fr-FR" smtClean="0"/>
              <a:pPr/>
              <a:t>16</a:t>
            </a:fld>
            <a:endParaRPr lang="fr-FR"/>
          </a:p>
        </p:txBody>
      </p:sp>
    </p:spTree>
    <p:extLst>
      <p:ext uri="{BB962C8B-B14F-4D97-AF65-F5344CB8AC3E}">
        <p14:creationId xmlns:p14="http://schemas.microsoft.com/office/powerpoint/2010/main" val="3114375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Master" Target="../slideMasters/slideMaster2.xml"/><Relationship Id="rId1" Type="http://schemas.openxmlformats.org/officeDocument/2006/relationships/themeOverride" Target="../theme/themeOverride1.xml"/><Relationship Id="rId5" Type="http://schemas.openxmlformats.org/officeDocument/2006/relationships/image" Target="../media/image7.jpe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hemeOverride" Target="../theme/themeOverride2.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4.xml"/><Relationship Id="rId1" Type="http://schemas.openxmlformats.org/officeDocument/2006/relationships/themeOverride" Target="../theme/themeOverride3.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5.xml"/><Relationship Id="rId1" Type="http://schemas.openxmlformats.org/officeDocument/2006/relationships/themeOverride" Target="../theme/themeOverride4.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6.xml"/><Relationship Id="rId1" Type="http://schemas.openxmlformats.org/officeDocument/2006/relationships/themeOverride" Target="../theme/themeOverride5.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solidFill>
          <a:srgbClr val="EDCBBE"/>
        </a:solidFill>
        <a:effectLst/>
      </p:bgPr>
    </p:bg>
    <p:spTree>
      <p:nvGrpSpPr>
        <p:cNvPr id="1" name=""/>
        <p:cNvGrpSpPr/>
        <p:nvPr/>
      </p:nvGrpSpPr>
      <p:grpSpPr>
        <a:xfrm>
          <a:off x="0" y="0"/>
          <a:ext cx="0" cy="0"/>
          <a:chOff x="0" y="0"/>
          <a:chExt cx="0" cy="0"/>
        </a:xfrm>
      </p:grpSpPr>
      <p:pic>
        <p:nvPicPr>
          <p:cNvPr id="13" name="Picture 2" descr="D:\Data\M. Logeay\Développement commercial\Metiers du droit\Justic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31069"/>
            <a:ext cx="9145588" cy="5381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OStd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3"/>
          <p:cNvGrpSpPr>
            <a:grpSpLocks/>
          </p:cNvGrpSpPr>
          <p:nvPr/>
        </p:nvGrpSpPr>
        <p:grpSpPr bwMode="auto">
          <a:xfrm>
            <a:off x="0" y="3403600"/>
            <a:ext cx="9147175" cy="3454402"/>
            <a:chOff x="0" y="2144"/>
            <a:chExt cx="5763" cy="2176"/>
          </a:xfrm>
        </p:grpSpPr>
        <p:sp>
          <p:nvSpPr>
            <p:cNvPr id="7" name="Rectangle 4"/>
            <p:cNvSpPr>
              <a:spLocks noChangeArrowheads="1"/>
            </p:cNvSpPr>
            <p:nvPr userDrawn="1"/>
          </p:nvSpPr>
          <p:spPr bwMode="auto">
            <a:xfrm>
              <a:off x="0" y="2650"/>
              <a:ext cx="5763" cy="167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dirty="0"/>
            </a:p>
          </p:txBody>
        </p:sp>
        <p:grpSp>
          <p:nvGrpSpPr>
            <p:cNvPr id="8" name="Group 5"/>
            <p:cNvGrpSpPr>
              <a:grpSpLocks/>
            </p:cNvGrpSpPr>
            <p:nvPr userDrawn="1"/>
          </p:nvGrpSpPr>
          <p:grpSpPr bwMode="auto">
            <a:xfrm>
              <a:off x="0" y="2144"/>
              <a:ext cx="725" cy="726"/>
              <a:chOff x="0" y="2144"/>
              <a:chExt cx="725" cy="726"/>
            </a:xfrm>
          </p:grpSpPr>
          <p:sp>
            <p:nvSpPr>
              <p:cNvPr id="9" name="Rectangle 6"/>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7"/>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1" name="Rectangle 8"/>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2" name="Image 19" descr="capture logo.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3" y="5410200"/>
            <a:ext cx="1458913"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1546" name="Rectangle 10"/>
          <p:cNvSpPr>
            <a:spLocks noGrp="1" noChangeArrowheads="1"/>
          </p:cNvSpPr>
          <p:nvPr>
            <p:ph type="ctrTitle"/>
          </p:nvPr>
        </p:nvSpPr>
        <p:spPr>
          <a:xfrm>
            <a:off x="1981200" y="5029199"/>
            <a:ext cx="6553650" cy="914401"/>
          </a:xfrm>
          <a:ln>
            <a:solidFill>
              <a:schemeClr val="bg2">
                <a:lumMod val="40000"/>
                <a:lumOff val="60000"/>
              </a:schemeClr>
            </a:solidFill>
            <a:miter lim="800000"/>
          </a:ln>
        </p:spPr>
        <p:txBody>
          <a:bodyPr lIns="91440" tIns="45720" rIns="91440" bIns="45720" anchor="t"/>
          <a:lstStyle>
            <a:lvl1pPr>
              <a:defRPr sz="2400" b="0" i="0" baseline="0">
                <a:solidFill>
                  <a:schemeClr val="bg1"/>
                </a:solidFill>
                <a:latin typeface="+mn-lt"/>
              </a:defRPr>
            </a:lvl1pPr>
          </a:lstStyle>
          <a:p>
            <a:endParaRPr lang="en-GB" dirty="0"/>
          </a:p>
        </p:txBody>
      </p:sp>
    </p:spTree>
    <p:extLst>
      <p:ext uri="{BB962C8B-B14F-4D97-AF65-F5344CB8AC3E}">
        <p14:creationId xmlns:p14="http://schemas.microsoft.com/office/powerpoint/2010/main" val="12345126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708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130675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EDCBBE"/>
        </a:solidFill>
        <a:effectLst/>
      </p:bgPr>
    </p:bg>
    <p:spTree>
      <p:nvGrpSpPr>
        <p:cNvPr id="1" name=""/>
        <p:cNvGrpSpPr/>
        <p:nvPr/>
      </p:nvGrpSpPr>
      <p:grpSpPr>
        <a:xfrm>
          <a:off x="0" y="0"/>
          <a:ext cx="0" cy="0"/>
          <a:chOff x="0" y="0"/>
          <a:chExt cx="0" cy="0"/>
        </a:xfrm>
      </p:grpSpPr>
      <p:pic>
        <p:nvPicPr>
          <p:cNvPr id="4" name="Picture 18" descr="med234067_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AOStd_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4"/>
          <p:cNvGrpSpPr>
            <a:grpSpLocks/>
          </p:cNvGrpSpPr>
          <p:nvPr/>
        </p:nvGrpSpPr>
        <p:grpSpPr bwMode="auto">
          <a:xfrm>
            <a:off x="0" y="3403600"/>
            <a:ext cx="9147175" cy="3465513"/>
            <a:chOff x="0" y="2144"/>
            <a:chExt cx="5763" cy="2183"/>
          </a:xfrm>
        </p:grpSpPr>
        <p:sp>
          <p:nvSpPr>
            <p:cNvPr id="7" name="Rectangle 5"/>
            <p:cNvSpPr>
              <a:spLocks noChangeArrowheads="1"/>
            </p:cNvSpPr>
            <p:nvPr userDrawn="1"/>
          </p:nvSpPr>
          <p:spPr bwMode="auto">
            <a:xfrm>
              <a:off x="0" y="2870"/>
              <a:ext cx="5763" cy="1457"/>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nvGrpSpPr>
            <p:cNvPr id="8" name="Group 6"/>
            <p:cNvGrpSpPr>
              <a:grpSpLocks/>
            </p:cNvGrpSpPr>
            <p:nvPr userDrawn="1"/>
          </p:nvGrpSpPr>
          <p:grpSpPr bwMode="auto">
            <a:xfrm>
              <a:off x="0" y="2144"/>
              <a:ext cx="725" cy="726"/>
              <a:chOff x="0" y="2144"/>
              <a:chExt cx="725" cy="726"/>
            </a:xfrm>
          </p:grpSpPr>
          <p:sp>
            <p:nvSpPr>
              <p:cNvPr id="9" name="Rectangle 7"/>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8"/>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1" name="Rectangle 9"/>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2"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9788" y="6313488"/>
            <a:ext cx="5413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50" name="Rectangle 10"/>
          <p:cNvSpPr>
            <a:spLocks noGrp="1" noChangeArrowheads="1"/>
          </p:cNvSpPr>
          <p:nvPr>
            <p:ph type="subTitle" idx="1"/>
          </p:nvPr>
        </p:nvSpPr>
        <p:spPr>
          <a:xfrm>
            <a:off x="1612620" y="4953000"/>
            <a:ext cx="6553650" cy="381000"/>
          </a:xfrm>
        </p:spPr>
        <p:txBody>
          <a:bodyPr lIns="91440" tIns="45720" rIns="91440" bIns="45720"/>
          <a:lstStyle>
            <a:lvl1pPr marL="0" indent="0">
              <a:buFont typeface="Wingdings" pitchFamily="2" charset="2"/>
              <a:buNone/>
              <a:defRPr sz="1800">
                <a:solidFill>
                  <a:schemeClr val="bg1"/>
                </a:solidFill>
              </a:defRPr>
            </a:lvl1pPr>
          </a:lstStyle>
          <a:p>
            <a:r>
              <a:rPr lang="en-US"/>
              <a:t>Click to edit Master subtitle style</a:t>
            </a:r>
            <a:endParaRPr lang="en-GB"/>
          </a:p>
        </p:txBody>
      </p:sp>
      <p:sp>
        <p:nvSpPr>
          <p:cNvPr id="163851" name="Rectangle 11"/>
          <p:cNvSpPr>
            <a:spLocks noGrp="1" noChangeArrowheads="1"/>
          </p:cNvSpPr>
          <p:nvPr>
            <p:ph type="ctrTitle"/>
          </p:nvPr>
        </p:nvSpPr>
        <p:spPr>
          <a:xfrm>
            <a:off x="1612620" y="5316538"/>
            <a:ext cx="6553650" cy="920750"/>
          </a:xfrm>
        </p:spPr>
        <p:txBody>
          <a:bodyPr lIns="91440" tIns="45720" rIns="91440" bIns="45720" anchor="t"/>
          <a:lstStyle>
            <a:lvl1pPr>
              <a:defRPr sz="2800" b="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05320148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695023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89" y="4406903"/>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89"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06081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3"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4180847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08"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08"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737872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3147654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256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2"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3"/>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2"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5366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797333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2974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758326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421698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EDCBBE"/>
        </a:solidFill>
        <a:effectLst/>
      </p:bgPr>
    </p:bg>
    <p:spTree>
      <p:nvGrpSpPr>
        <p:cNvPr id="1" name=""/>
        <p:cNvGrpSpPr/>
        <p:nvPr/>
      </p:nvGrpSpPr>
      <p:grpSpPr>
        <a:xfrm>
          <a:off x="0" y="0"/>
          <a:ext cx="0" cy="0"/>
          <a:chOff x="0" y="0"/>
          <a:chExt cx="0" cy="0"/>
        </a:xfrm>
      </p:grpSpPr>
      <p:pic>
        <p:nvPicPr>
          <p:cNvPr id="4" name="Picture 2" descr="AOStd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
          <p:cNvGrpSpPr>
            <a:grpSpLocks/>
          </p:cNvGrpSpPr>
          <p:nvPr/>
        </p:nvGrpSpPr>
        <p:grpSpPr bwMode="auto">
          <a:xfrm>
            <a:off x="0" y="3403600"/>
            <a:ext cx="9147175" cy="3465513"/>
            <a:chOff x="0" y="2144"/>
            <a:chExt cx="5763" cy="2183"/>
          </a:xfrm>
        </p:grpSpPr>
        <p:sp>
          <p:nvSpPr>
            <p:cNvPr id="6" name="Rectangle 4"/>
            <p:cNvSpPr>
              <a:spLocks noChangeArrowheads="1"/>
            </p:cNvSpPr>
            <p:nvPr userDrawn="1"/>
          </p:nvSpPr>
          <p:spPr bwMode="auto">
            <a:xfrm>
              <a:off x="0" y="2870"/>
              <a:ext cx="5763" cy="1457"/>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nvGrpSpPr>
            <p:cNvPr id="7" name="Group 5"/>
            <p:cNvGrpSpPr>
              <a:grpSpLocks/>
            </p:cNvGrpSpPr>
            <p:nvPr userDrawn="1"/>
          </p:nvGrpSpPr>
          <p:grpSpPr bwMode="auto">
            <a:xfrm>
              <a:off x="0" y="2144"/>
              <a:ext cx="725" cy="726"/>
              <a:chOff x="0" y="2144"/>
              <a:chExt cx="725" cy="726"/>
            </a:xfrm>
          </p:grpSpPr>
          <p:sp>
            <p:nvSpPr>
              <p:cNvPr id="8" name="Rectangle 6"/>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9" name="Rectangle 7"/>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8"/>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1" name="Picture 12" descr="med234067_1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459788" y="6313488"/>
            <a:ext cx="5413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401" name="Rectangle 9"/>
          <p:cNvSpPr>
            <a:spLocks noGrp="1" noChangeArrowheads="1"/>
          </p:cNvSpPr>
          <p:nvPr>
            <p:ph type="subTitle" idx="1"/>
          </p:nvPr>
        </p:nvSpPr>
        <p:spPr>
          <a:xfrm>
            <a:off x="1612620" y="4953000"/>
            <a:ext cx="6553650" cy="381000"/>
          </a:xfrm>
        </p:spPr>
        <p:txBody>
          <a:bodyPr lIns="91440" tIns="45720" rIns="91440" bIns="45720"/>
          <a:lstStyle>
            <a:lvl1pPr marL="0" indent="0">
              <a:buFont typeface="Wingdings" pitchFamily="2" charset="2"/>
              <a:buNone/>
              <a:defRPr sz="1800">
                <a:solidFill>
                  <a:schemeClr val="bg1"/>
                </a:solidFill>
              </a:defRPr>
            </a:lvl1pPr>
          </a:lstStyle>
          <a:p>
            <a:r>
              <a:rPr lang="en-US"/>
              <a:t>Click to edit Master subtitle style</a:t>
            </a:r>
            <a:endParaRPr lang="en-GB"/>
          </a:p>
        </p:txBody>
      </p:sp>
      <p:sp>
        <p:nvSpPr>
          <p:cNvPr id="315402" name="Rectangle 10"/>
          <p:cNvSpPr>
            <a:spLocks noGrp="1" noChangeArrowheads="1"/>
          </p:cNvSpPr>
          <p:nvPr>
            <p:ph type="ctrTitle"/>
          </p:nvPr>
        </p:nvSpPr>
        <p:spPr>
          <a:xfrm>
            <a:off x="1612620" y="5316538"/>
            <a:ext cx="6553650" cy="920750"/>
          </a:xfrm>
        </p:spPr>
        <p:txBody>
          <a:bodyPr lIns="91440" tIns="45720" rIns="91440" bIns="45720" anchor="t"/>
          <a:lstStyle>
            <a:lvl1pPr>
              <a:defRPr sz="2800" b="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113152002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4232051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91" y="4406907"/>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91"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260890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5"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1612571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10"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10"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4516838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2939007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2324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93" y="4406911"/>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93"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87819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4"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7"/>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4"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81148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515684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9702397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5029836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EDCBBE"/>
        </a:solidFill>
        <a:effectLst/>
      </p:bgPr>
    </p:bg>
    <p:spTree>
      <p:nvGrpSpPr>
        <p:cNvPr id="1" name=""/>
        <p:cNvGrpSpPr/>
        <p:nvPr/>
      </p:nvGrpSpPr>
      <p:grpSpPr>
        <a:xfrm>
          <a:off x="0" y="0"/>
          <a:ext cx="0" cy="0"/>
          <a:chOff x="0" y="0"/>
          <a:chExt cx="0" cy="0"/>
        </a:xfrm>
      </p:grpSpPr>
      <p:pic>
        <p:nvPicPr>
          <p:cNvPr id="4" name="Picture 2" descr="AOStd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
          <p:cNvGrpSpPr>
            <a:grpSpLocks/>
          </p:cNvGrpSpPr>
          <p:nvPr/>
        </p:nvGrpSpPr>
        <p:grpSpPr bwMode="auto">
          <a:xfrm>
            <a:off x="0" y="3403600"/>
            <a:ext cx="9147175" cy="3465513"/>
            <a:chOff x="0" y="2144"/>
            <a:chExt cx="5763" cy="2183"/>
          </a:xfrm>
        </p:grpSpPr>
        <p:sp>
          <p:nvSpPr>
            <p:cNvPr id="6" name="Rectangle 4"/>
            <p:cNvSpPr>
              <a:spLocks noChangeArrowheads="1"/>
            </p:cNvSpPr>
            <p:nvPr userDrawn="1"/>
          </p:nvSpPr>
          <p:spPr bwMode="auto">
            <a:xfrm>
              <a:off x="0" y="2870"/>
              <a:ext cx="5763" cy="1457"/>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nvGrpSpPr>
            <p:cNvPr id="7" name="Group 5"/>
            <p:cNvGrpSpPr>
              <a:grpSpLocks/>
            </p:cNvGrpSpPr>
            <p:nvPr userDrawn="1"/>
          </p:nvGrpSpPr>
          <p:grpSpPr bwMode="auto">
            <a:xfrm>
              <a:off x="0" y="2144"/>
              <a:ext cx="725" cy="726"/>
              <a:chOff x="0" y="2144"/>
              <a:chExt cx="725" cy="726"/>
            </a:xfrm>
          </p:grpSpPr>
          <p:sp>
            <p:nvSpPr>
              <p:cNvPr id="8" name="Rectangle 6"/>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9" name="Rectangle 7"/>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8"/>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1" name="Picture 12" descr="med234067_1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459788" y="6313488"/>
            <a:ext cx="5413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8473" name="Rectangle 9"/>
          <p:cNvSpPr>
            <a:spLocks noGrp="1" noChangeArrowheads="1"/>
          </p:cNvSpPr>
          <p:nvPr>
            <p:ph type="subTitle" idx="1"/>
          </p:nvPr>
        </p:nvSpPr>
        <p:spPr>
          <a:xfrm>
            <a:off x="1612620" y="4953000"/>
            <a:ext cx="6553650" cy="381000"/>
          </a:xfrm>
        </p:spPr>
        <p:txBody>
          <a:bodyPr lIns="91440" tIns="45720" rIns="91440" bIns="45720"/>
          <a:lstStyle>
            <a:lvl1pPr marL="0" indent="0">
              <a:buFont typeface="Wingdings" pitchFamily="2" charset="2"/>
              <a:buNone/>
              <a:defRPr sz="1800">
                <a:solidFill>
                  <a:schemeClr val="bg1"/>
                </a:solidFill>
              </a:defRPr>
            </a:lvl1pPr>
          </a:lstStyle>
          <a:p>
            <a:r>
              <a:rPr lang="en-US"/>
              <a:t>Click to edit Master subtitle style</a:t>
            </a:r>
            <a:endParaRPr lang="en-GB"/>
          </a:p>
        </p:txBody>
      </p:sp>
      <p:sp>
        <p:nvSpPr>
          <p:cNvPr id="318474" name="Rectangle 10"/>
          <p:cNvSpPr>
            <a:spLocks noGrp="1" noChangeArrowheads="1"/>
          </p:cNvSpPr>
          <p:nvPr>
            <p:ph type="ctrTitle"/>
          </p:nvPr>
        </p:nvSpPr>
        <p:spPr>
          <a:xfrm>
            <a:off x="1612620" y="5316538"/>
            <a:ext cx="6553650" cy="920750"/>
          </a:xfrm>
        </p:spPr>
        <p:txBody>
          <a:bodyPr lIns="91440" tIns="45720" rIns="91440" bIns="45720" anchor="t"/>
          <a:lstStyle>
            <a:lvl1pPr>
              <a:defRPr sz="2800" b="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71993619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6449812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92" y="4406909"/>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92"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585174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6"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89986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11"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11"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1765583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3346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7"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0193996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485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5"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9"/>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5"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61288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4089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2929405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9898173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EDCBBE"/>
        </a:solidFill>
        <a:effectLst/>
      </p:bgPr>
    </p:bg>
    <p:spTree>
      <p:nvGrpSpPr>
        <p:cNvPr id="1" name=""/>
        <p:cNvGrpSpPr/>
        <p:nvPr/>
      </p:nvGrpSpPr>
      <p:grpSpPr>
        <a:xfrm>
          <a:off x="0" y="0"/>
          <a:ext cx="0" cy="0"/>
          <a:chOff x="0" y="0"/>
          <a:chExt cx="0" cy="0"/>
        </a:xfrm>
      </p:grpSpPr>
      <p:pic>
        <p:nvPicPr>
          <p:cNvPr id="4" name="Picture 2" descr="AOStd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
          <p:cNvGrpSpPr>
            <a:grpSpLocks/>
          </p:cNvGrpSpPr>
          <p:nvPr/>
        </p:nvGrpSpPr>
        <p:grpSpPr bwMode="auto">
          <a:xfrm>
            <a:off x="0" y="3403600"/>
            <a:ext cx="9147175" cy="3465513"/>
            <a:chOff x="0" y="2144"/>
            <a:chExt cx="5763" cy="2183"/>
          </a:xfrm>
        </p:grpSpPr>
        <p:sp>
          <p:nvSpPr>
            <p:cNvPr id="6" name="Rectangle 4"/>
            <p:cNvSpPr>
              <a:spLocks noChangeArrowheads="1"/>
            </p:cNvSpPr>
            <p:nvPr userDrawn="1"/>
          </p:nvSpPr>
          <p:spPr bwMode="auto">
            <a:xfrm>
              <a:off x="0" y="2870"/>
              <a:ext cx="5763" cy="1457"/>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nvGrpSpPr>
            <p:cNvPr id="7" name="Group 5"/>
            <p:cNvGrpSpPr>
              <a:grpSpLocks/>
            </p:cNvGrpSpPr>
            <p:nvPr userDrawn="1"/>
          </p:nvGrpSpPr>
          <p:grpSpPr bwMode="auto">
            <a:xfrm>
              <a:off x="0" y="2144"/>
              <a:ext cx="725" cy="726"/>
              <a:chOff x="0" y="2144"/>
              <a:chExt cx="725" cy="726"/>
            </a:xfrm>
          </p:grpSpPr>
          <p:sp>
            <p:nvSpPr>
              <p:cNvPr id="8" name="Rectangle 6"/>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9" name="Rectangle 7"/>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8"/>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1" name="Picture 12" descr="med234067_1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459788" y="6313488"/>
            <a:ext cx="5413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5401" name="Rectangle 9"/>
          <p:cNvSpPr>
            <a:spLocks noGrp="1" noChangeArrowheads="1"/>
          </p:cNvSpPr>
          <p:nvPr>
            <p:ph type="subTitle" idx="1"/>
          </p:nvPr>
        </p:nvSpPr>
        <p:spPr>
          <a:xfrm>
            <a:off x="1612620" y="4953000"/>
            <a:ext cx="6553650" cy="381000"/>
          </a:xfrm>
        </p:spPr>
        <p:txBody>
          <a:bodyPr lIns="91440" tIns="45720" rIns="91440" bIns="45720"/>
          <a:lstStyle>
            <a:lvl1pPr marL="0" indent="0">
              <a:buFont typeface="Wingdings" pitchFamily="2" charset="2"/>
              <a:buNone/>
              <a:defRPr sz="1800">
                <a:solidFill>
                  <a:schemeClr val="bg1"/>
                </a:solidFill>
              </a:defRPr>
            </a:lvl1pPr>
          </a:lstStyle>
          <a:p>
            <a:r>
              <a:rPr lang="en-US"/>
              <a:t>Click to edit Master subtitle style</a:t>
            </a:r>
            <a:endParaRPr lang="en-GB"/>
          </a:p>
        </p:txBody>
      </p:sp>
      <p:sp>
        <p:nvSpPr>
          <p:cNvPr id="315402" name="Rectangle 10"/>
          <p:cNvSpPr>
            <a:spLocks noGrp="1" noChangeArrowheads="1"/>
          </p:cNvSpPr>
          <p:nvPr>
            <p:ph type="ctrTitle"/>
          </p:nvPr>
        </p:nvSpPr>
        <p:spPr>
          <a:xfrm>
            <a:off x="1612620" y="5316538"/>
            <a:ext cx="6553650" cy="920750"/>
          </a:xfrm>
        </p:spPr>
        <p:txBody>
          <a:bodyPr lIns="91440" tIns="45720" rIns="91440" bIns="45720" anchor="t"/>
          <a:lstStyle>
            <a:lvl1pPr>
              <a:defRPr sz="2800" b="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936064013"/>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7616520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89" y="4406903"/>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89"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882741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3"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5134085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08"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08"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61490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12"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12"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8509645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22933135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36174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2"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3"/>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2"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89335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741834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7696975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1862668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2846" y="533401"/>
            <a:ext cx="7685340" cy="492125"/>
          </a:xfrm>
        </p:spPr>
        <p:txBody>
          <a:bodyPr/>
          <a:lstStyle/>
          <a:p>
            <a:r>
              <a:rPr lang="en-US"/>
              <a:t>Click to edit Master title style</a:t>
            </a:r>
            <a:endParaRPr lang="en-GB"/>
          </a:p>
        </p:txBody>
      </p:sp>
      <p:sp>
        <p:nvSpPr>
          <p:cNvPr id="3" name="Text Placeholder 2"/>
          <p:cNvSpPr>
            <a:spLocks noGrp="1"/>
          </p:cNvSpPr>
          <p:nvPr>
            <p:ph type="body" sz="half" idx="1"/>
          </p:nvPr>
        </p:nvSpPr>
        <p:spPr>
          <a:xfrm>
            <a:off x="250782" y="1460501"/>
            <a:ext cx="4244238"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7393" y="1460501"/>
            <a:ext cx="4244238"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sldNum" sz="quarter" idx="10"/>
          </p:nvPr>
        </p:nvSpPr>
        <p:spPr>
          <a:xfrm>
            <a:off x="6740525" y="6570663"/>
            <a:ext cx="2133600" cy="207962"/>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3B058A80-6821-4E65-A540-E4C989543A7D}" type="slidenum">
              <a:rPr lang="en-US"/>
              <a:pPr>
                <a:defRPr/>
              </a:pPr>
              <a:t>‹#›</a:t>
            </a:fld>
            <a:endParaRPr lang="en-US"/>
          </a:p>
        </p:txBody>
      </p:sp>
    </p:spTree>
    <p:extLst>
      <p:ext uri="{BB962C8B-B14F-4D97-AF65-F5344CB8AC3E}">
        <p14:creationId xmlns:p14="http://schemas.microsoft.com/office/powerpoint/2010/main" val="35197729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2846" y="533401"/>
            <a:ext cx="7685340" cy="492125"/>
          </a:xfrm>
        </p:spPr>
        <p:txBody>
          <a:bodyPr/>
          <a:lstStyle/>
          <a:p>
            <a:r>
              <a:rPr lang="en-US"/>
              <a:t>Click to edit Master title style</a:t>
            </a:r>
            <a:endParaRPr lang="en-GB"/>
          </a:p>
        </p:txBody>
      </p:sp>
      <p:sp>
        <p:nvSpPr>
          <p:cNvPr id="3" name="Table Placeholder 2"/>
          <p:cNvSpPr>
            <a:spLocks noGrp="1"/>
          </p:cNvSpPr>
          <p:nvPr>
            <p:ph type="tbl" idx="1"/>
          </p:nvPr>
        </p:nvSpPr>
        <p:spPr>
          <a:xfrm>
            <a:off x="250782" y="1460501"/>
            <a:ext cx="8640849" cy="4525963"/>
          </a:xfrm>
        </p:spPr>
        <p:txBody>
          <a:bodyPr/>
          <a:lstStyle/>
          <a:p>
            <a:pPr lvl="0"/>
            <a:r>
              <a:rPr lang="en-US" noProof="0"/>
              <a:t>Click icon to add table</a:t>
            </a:r>
            <a:endParaRPr lang="en-GB" noProof="0"/>
          </a:p>
        </p:txBody>
      </p:sp>
      <p:sp>
        <p:nvSpPr>
          <p:cNvPr id="4" name="Rectangle 5"/>
          <p:cNvSpPr>
            <a:spLocks noGrp="1" noChangeArrowheads="1"/>
          </p:cNvSpPr>
          <p:nvPr>
            <p:ph type="sldNum" sz="quarter" idx="10"/>
          </p:nvPr>
        </p:nvSpPr>
        <p:spPr>
          <a:xfrm>
            <a:off x="6740525" y="6570663"/>
            <a:ext cx="2133600" cy="207962"/>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AC73C53C-E1B8-40C0-9083-38B7A4A0DA86}" type="slidenum">
              <a:rPr lang="en-US"/>
              <a:pPr>
                <a:defRPr/>
              </a:pPr>
              <a:t>‹#›</a:t>
            </a:fld>
            <a:endParaRPr lang="en-US"/>
          </a:p>
        </p:txBody>
      </p:sp>
    </p:spTree>
    <p:extLst>
      <p:ext uri="{BB962C8B-B14F-4D97-AF65-F5344CB8AC3E}">
        <p14:creationId xmlns:p14="http://schemas.microsoft.com/office/powerpoint/2010/main" val="7743113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EDCBBE"/>
        </a:solidFill>
        <a:effectLst/>
      </p:bgPr>
    </p:bg>
    <p:spTree>
      <p:nvGrpSpPr>
        <p:cNvPr id="1" name=""/>
        <p:cNvGrpSpPr/>
        <p:nvPr/>
      </p:nvGrpSpPr>
      <p:grpSpPr>
        <a:xfrm>
          <a:off x="0" y="0"/>
          <a:ext cx="0" cy="0"/>
          <a:chOff x="0" y="0"/>
          <a:chExt cx="0" cy="0"/>
        </a:xfrm>
      </p:grpSpPr>
      <p:pic>
        <p:nvPicPr>
          <p:cNvPr id="4" name="Picture 2" descr="AOStd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4563" y="6516688"/>
            <a:ext cx="1568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
          <p:cNvGrpSpPr>
            <a:grpSpLocks/>
          </p:cNvGrpSpPr>
          <p:nvPr/>
        </p:nvGrpSpPr>
        <p:grpSpPr bwMode="auto">
          <a:xfrm>
            <a:off x="0" y="3403600"/>
            <a:ext cx="9147175" cy="3465513"/>
            <a:chOff x="0" y="2144"/>
            <a:chExt cx="5763" cy="2183"/>
          </a:xfrm>
        </p:grpSpPr>
        <p:sp>
          <p:nvSpPr>
            <p:cNvPr id="6" name="Rectangle 4"/>
            <p:cNvSpPr>
              <a:spLocks noChangeArrowheads="1"/>
            </p:cNvSpPr>
            <p:nvPr userDrawn="1"/>
          </p:nvSpPr>
          <p:spPr bwMode="auto">
            <a:xfrm>
              <a:off x="0" y="2870"/>
              <a:ext cx="5763" cy="1457"/>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nvGrpSpPr>
            <p:cNvPr id="7" name="Group 5"/>
            <p:cNvGrpSpPr>
              <a:grpSpLocks/>
            </p:cNvGrpSpPr>
            <p:nvPr userDrawn="1"/>
          </p:nvGrpSpPr>
          <p:grpSpPr bwMode="auto">
            <a:xfrm>
              <a:off x="0" y="2144"/>
              <a:ext cx="725" cy="726"/>
              <a:chOff x="0" y="2144"/>
              <a:chExt cx="725" cy="726"/>
            </a:xfrm>
          </p:grpSpPr>
          <p:sp>
            <p:nvSpPr>
              <p:cNvPr id="8" name="Rectangle 6"/>
              <p:cNvSpPr>
                <a:spLocks noChangeArrowheads="1"/>
              </p:cNvSpPr>
              <p:nvPr userDrawn="1"/>
            </p:nvSpPr>
            <p:spPr bwMode="auto">
              <a:xfrm>
                <a:off x="362" y="2507"/>
                <a:ext cx="363" cy="363"/>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9" name="Rectangle 7"/>
              <p:cNvSpPr>
                <a:spLocks noChangeArrowheads="1"/>
              </p:cNvSpPr>
              <p:nvPr userDrawn="1"/>
            </p:nvSpPr>
            <p:spPr bwMode="auto">
              <a:xfrm>
                <a:off x="0" y="2144"/>
                <a:ext cx="363" cy="3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 name="Rectangle 8"/>
              <p:cNvSpPr>
                <a:spLocks noChangeArrowheads="1"/>
              </p:cNvSpPr>
              <p:nvPr userDrawn="1"/>
            </p:nvSpPr>
            <p:spPr bwMode="auto">
              <a:xfrm>
                <a:off x="0" y="2507"/>
                <a:ext cx="363" cy="363"/>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grpSp>
      <p:pic>
        <p:nvPicPr>
          <p:cNvPr id="11" name="Picture 12" descr="med234067_1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465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459788" y="6313488"/>
            <a:ext cx="5413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8473" name="Rectangle 9"/>
          <p:cNvSpPr>
            <a:spLocks noGrp="1" noChangeArrowheads="1"/>
          </p:cNvSpPr>
          <p:nvPr>
            <p:ph type="subTitle" idx="1"/>
          </p:nvPr>
        </p:nvSpPr>
        <p:spPr>
          <a:xfrm>
            <a:off x="1612620" y="4953000"/>
            <a:ext cx="6553650" cy="381000"/>
          </a:xfrm>
        </p:spPr>
        <p:txBody>
          <a:bodyPr lIns="91440" tIns="45720" rIns="91440" bIns="45720"/>
          <a:lstStyle>
            <a:lvl1pPr marL="0" indent="0">
              <a:buFont typeface="Wingdings" pitchFamily="2" charset="2"/>
              <a:buNone/>
              <a:defRPr sz="1800">
                <a:solidFill>
                  <a:schemeClr val="bg1"/>
                </a:solidFill>
              </a:defRPr>
            </a:lvl1pPr>
          </a:lstStyle>
          <a:p>
            <a:r>
              <a:rPr lang="en-US"/>
              <a:t>Click to edit Master subtitle style</a:t>
            </a:r>
            <a:endParaRPr lang="en-GB"/>
          </a:p>
        </p:txBody>
      </p:sp>
      <p:sp>
        <p:nvSpPr>
          <p:cNvPr id="318474" name="Rectangle 10"/>
          <p:cNvSpPr>
            <a:spLocks noGrp="1" noChangeArrowheads="1"/>
          </p:cNvSpPr>
          <p:nvPr>
            <p:ph type="ctrTitle"/>
          </p:nvPr>
        </p:nvSpPr>
        <p:spPr>
          <a:xfrm>
            <a:off x="1612620" y="5316538"/>
            <a:ext cx="6553650" cy="920750"/>
          </a:xfrm>
        </p:spPr>
        <p:txBody>
          <a:bodyPr lIns="91440" tIns="45720" rIns="91440" bIns="45720" anchor="t"/>
          <a:lstStyle>
            <a:lvl1pPr>
              <a:defRPr sz="2800" b="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026497045"/>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00944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31289835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90" y="4406905"/>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90"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9140143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4"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9501813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09"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09"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14819743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28981404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2606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3"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5"/>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3"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544687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86545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4098683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2375293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41242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30317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191" y="4406907"/>
            <a:ext cx="7772637"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191" y="2906713"/>
            <a:ext cx="777263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435394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1142805" y="1447800"/>
            <a:ext cx="3771245"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5066420" y="1447800"/>
            <a:ext cx="3772833" cy="421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1552915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1" y="274638"/>
            <a:ext cx="8229759" cy="1143000"/>
          </a:xfr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457121" y="1535113"/>
            <a:ext cx="403948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121" y="2174875"/>
            <a:ext cx="403948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810" y="1535113"/>
            <a:ext cx="404107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810" y="2174875"/>
            <a:ext cx="40410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1030174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325281815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95964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4"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57"/>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4"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475698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595303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10857181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15537" y="304800"/>
            <a:ext cx="1923716" cy="5359400"/>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1142802" y="304800"/>
            <a:ext cx="5620362" cy="5359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87712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6" y="273050"/>
            <a:ext cx="3007791" cy="1162050"/>
          </a:xfrm>
        </p:spPr>
        <p:txBody>
          <a:bodyPr/>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4429" y="273061"/>
            <a:ext cx="5112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126" y="1435103"/>
            <a:ext cx="300779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130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977" y="4800600"/>
            <a:ext cx="5487034" cy="566738"/>
          </a:xfrm>
        </p:spPr>
        <p:txBody>
          <a:bodyPr/>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1977" y="612775"/>
            <a:ext cx="548703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1977" y="5367338"/>
            <a:ext cx="548703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8433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8.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8.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8.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8.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image" Target="../media/image9.jpeg"/><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theme" Target="../theme/theme7.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4099"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GB" sz="900">
              <a:solidFill>
                <a:schemeClr val="bg1"/>
              </a:solidFill>
            </a:endParaRPr>
          </a:p>
          <a:p>
            <a:pPr algn="ctr"/>
            <a:fld id="{A5826490-9D07-46EA-B055-3A0602D8FC53}" type="slidenum">
              <a:rPr lang="en-GB" sz="1200">
                <a:solidFill>
                  <a:schemeClr val="bg1"/>
                </a:solidFill>
              </a:rPr>
              <a:pPr algn="ctr"/>
              <a:t>‹#›</a:t>
            </a:fld>
            <a:endParaRPr lang="en-GB" sz="1200">
              <a:solidFill>
                <a:schemeClr val="bg1"/>
              </a:solidFill>
            </a:endParaRPr>
          </a:p>
        </p:txBody>
      </p:sp>
      <p:sp>
        <p:nvSpPr>
          <p:cNvPr id="4100"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4101"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4102"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4103"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4104"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4105" name="Image 9" descr="capture logo.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0960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1027"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GB" sz="1000">
              <a:solidFill>
                <a:schemeClr val="bg1"/>
              </a:solidFill>
            </a:endParaRPr>
          </a:p>
          <a:p>
            <a:pPr algn="ctr"/>
            <a:fld id="{1164AE62-7E1C-4600-B42A-8437D0F76D06}" type="slidenum">
              <a:rPr lang="en-GB" sz="1000">
                <a:solidFill>
                  <a:schemeClr val="bg1"/>
                </a:solidFill>
              </a:rPr>
              <a:pPr algn="ctr"/>
              <a:t>‹#›</a:t>
            </a:fld>
            <a:endParaRPr lang="en-GB" sz="1000">
              <a:solidFill>
                <a:schemeClr val="bg1"/>
              </a:solidFill>
            </a:endParaRPr>
          </a:p>
        </p:txBody>
      </p:sp>
      <p:sp>
        <p:nvSpPr>
          <p:cNvPr id="1028"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1029"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1030"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1"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2"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1033" name="Image 9" descr="capture logo.PN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15288" y="5805488"/>
            <a:ext cx="1128712"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2051"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2"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2053"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2054"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5"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2056"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2057"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9788" y="6373813"/>
            <a:ext cx="5032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3075"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GB" sz="900">
              <a:solidFill>
                <a:schemeClr val="bg1"/>
              </a:solidFill>
            </a:endParaRPr>
          </a:p>
          <a:p>
            <a:pPr algn="ctr"/>
            <a:fld id="{A024DE45-0CB3-4711-89C6-1E6E2BA2FB3A}" type="slidenum">
              <a:rPr lang="en-GB" sz="1200">
                <a:solidFill>
                  <a:schemeClr val="bg1"/>
                </a:solidFill>
              </a:rPr>
              <a:pPr algn="ctr"/>
              <a:t>‹#›</a:t>
            </a:fld>
            <a:endParaRPr lang="en-GB"/>
          </a:p>
        </p:txBody>
      </p:sp>
      <p:sp>
        <p:nvSpPr>
          <p:cNvPr id="3076"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3077"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3078"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79"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3080"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3081"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9788" y="6373813"/>
            <a:ext cx="5032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5123"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5124"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5125"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5126"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5127"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5128"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5129" name="Picture 10"/>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459788" y="6373813"/>
            <a:ext cx="5032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6147"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GB" sz="900">
              <a:solidFill>
                <a:schemeClr val="bg1"/>
              </a:solidFill>
            </a:endParaRPr>
          </a:p>
          <a:p>
            <a:pPr algn="ctr"/>
            <a:fld id="{798EE970-8262-4B61-97FE-ED7F0D601F77}" type="slidenum">
              <a:rPr lang="en-GB" sz="1200">
                <a:solidFill>
                  <a:schemeClr val="bg1"/>
                </a:solidFill>
              </a:rPr>
              <a:pPr algn="ctr"/>
              <a:t>‹#›</a:t>
            </a:fld>
            <a:endParaRPr lang="en-GB"/>
          </a:p>
        </p:txBody>
      </p:sp>
      <p:sp>
        <p:nvSpPr>
          <p:cNvPr id="6148"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6149"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6150"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6151"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6152"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6153" name="Picture 1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9788" y="6373813"/>
            <a:ext cx="5032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2413" cy="1143000"/>
          </a:xfrm>
          <a:prstGeom prst="rect">
            <a:avLst/>
          </a:prstGeom>
          <a:solidFill>
            <a:srgbClr val="EDCBB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p>
        </p:txBody>
      </p:sp>
      <p:sp>
        <p:nvSpPr>
          <p:cNvPr id="7171" name="Rectangle 3"/>
          <p:cNvSpPr>
            <a:spLocks noChangeArrowheads="1"/>
          </p:cNvSpPr>
          <p:nvPr/>
        </p:nvSpPr>
        <p:spPr bwMode="auto">
          <a:xfrm>
            <a:off x="0" y="6308725"/>
            <a:ext cx="9147175" cy="577850"/>
          </a:xfrm>
          <a:prstGeom prst="rect">
            <a:avLst/>
          </a:prstGeom>
          <a:solidFill>
            <a:srgbClr val="B2342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GB" sz="900">
              <a:solidFill>
                <a:schemeClr val="bg1"/>
              </a:solidFill>
            </a:endParaRPr>
          </a:p>
          <a:p>
            <a:pPr algn="ctr"/>
            <a:fld id="{2F41280F-215D-4799-868F-76307CC9BB4D}" type="slidenum">
              <a:rPr lang="en-GB" sz="1200">
                <a:solidFill>
                  <a:schemeClr val="bg1"/>
                </a:solidFill>
              </a:rPr>
              <a:pPr algn="ctr"/>
              <a:t>‹#›</a:t>
            </a:fld>
            <a:endParaRPr lang="en-GB" sz="1200">
              <a:solidFill>
                <a:schemeClr val="bg1"/>
              </a:solidFill>
            </a:endParaRPr>
          </a:p>
        </p:txBody>
      </p:sp>
      <p:sp>
        <p:nvSpPr>
          <p:cNvPr id="7172" name="Rectangle 5"/>
          <p:cNvSpPr>
            <a:spLocks noGrp="1" noChangeArrowheads="1"/>
          </p:cNvSpPr>
          <p:nvPr>
            <p:ph type="body" idx="1"/>
          </p:nvPr>
        </p:nvSpPr>
        <p:spPr bwMode="auto">
          <a:xfrm>
            <a:off x="1143000" y="1447800"/>
            <a:ext cx="769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7173" name="Rectangle 6"/>
          <p:cNvSpPr>
            <a:spLocks noGrp="1" noChangeArrowheads="1"/>
          </p:cNvSpPr>
          <p:nvPr>
            <p:ph type="title"/>
          </p:nvPr>
        </p:nvSpPr>
        <p:spPr bwMode="auto">
          <a:xfrm>
            <a:off x="1154113" y="304800"/>
            <a:ext cx="76850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GB"/>
          </a:p>
        </p:txBody>
      </p:sp>
      <p:sp>
        <p:nvSpPr>
          <p:cNvPr id="7174" name="Rectangle 7"/>
          <p:cNvSpPr>
            <a:spLocks noChangeArrowheads="1"/>
          </p:cNvSpPr>
          <p:nvPr/>
        </p:nvSpPr>
        <p:spPr bwMode="auto">
          <a:xfrm>
            <a:off x="574675" y="5732463"/>
            <a:ext cx="576263" cy="576262"/>
          </a:xfrm>
          <a:prstGeom prst="rect">
            <a:avLst/>
          </a:prstGeom>
          <a:solidFill>
            <a:srgbClr val="CF7C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7175" name="Rectangle 8"/>
          <p:cNvSpPr>
            <a:spLocks noChangeArrowheads="1"/>
          </p:cNvSpPr>
          <p:nvPr/>
        </p:nvSpPr>
        <p:spPr bwMode="auto">
          <a:xfrm>
            <a:off x="0" y="5156200"/>
            <a:ext cx="576263" cy="576263"/>
          </a:xfrm>
          <a:prstGeom prst="rect">
            <a:avLst/>
          </a:prstGeom>
          <a:solidFill>
            <a:srgbClr val="DEA1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7176" name="Rectangle 9"/>
          <p:cNvSpPr>
            <a:spLocks noChangeArrowheads="1"/>
          </p:cNvSpPr>
          <p:nvPr/>
        </p:nvSpPr>
        <p:spPr bwMode="auto">
          <a:xfrm>
            <a:off x="0" y="5732463"/>
            <a:ext cx="576263" cy="576262"/>
          </a:xfrm>
          <a:prstGeom prst="rect">
            <a:avLst/>
          </a:prstGeom>
          <a:solidFill>
            <a:srgbClr val="C15A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7177" name="Picture 15" descr="Logo Rec 1 ligne 090413 300 DPI"/>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562850" y="6381750"/>
            <a:ext cx="1473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Lst>
  <p:hf hdr="0" ftr="0" dt="0"/>
  <p:txStyles>
    <p:titleStyle>
      <a:lvl1pPr algn="l" rtl="0" eaLnBrk="1" fontAlgn="base" hangingPunct="1">
        <a:spcBef>
          <a:spcPct val="0"/>
        </a:spcBef>
        <a:spcAft>
          <a:spcPct val="0"/>
        </a:spcAft>
        <a:defRPr sz="2600" b="1">
          <a:solidFill>
            <a:srgbClr val="B23427"/>
          </a:solidFill>
          <a:latin typeface="+mj-lt"/>
          <a:ea typeface="ＭＳ Ｐゴシック" charset="0"/>
          <a:cs typeface="ＭＳ Ｐゴシック" charset="0"/>
        </a:defRPr>
      </a:lvl1pPr>
      <a:lvl2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2pPr>
      <a:lvl3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3pPr>
      <a:lvl4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4pPr>
      <a:lvl5pPr algn="l" rtl="0" eaLnBrk="1" fontAlgn="base" hangingPunct="1">
        <a:spcBef>
          <a:spcPct val="0"/>
        </a:spcBef>
        <a:spcAft>
          <a:spcPct val="0"/>
        </a:spcAft>
        <a:defRPr sz="2600" b="1">
          <a:solidFill>
            <a:srgbClr val="B23427"/>
          </a:solidFill>
          <a:latin typeface="Arial" pitchFamily="34" charset="0"/>
          <a:ea typeface="ＭＳ Ｐゴシック" charset="0"/>
          <a:cs typeface="ＭＳ Ｐゴシック" charset="0"/>
        </a:defRPr>
      </a:lvl5pPr>
      <a:lvl6pPr marL="457200" algn="l" rtl="0" eaLnBrk="1" fontAlgn="base" hangingPunct="1">
        <a:spcBef>
          <a:spcPct val="0"/>
        </a:spcBef>
        <a:spcAft>
          <a:spcPct val="0"/>
        </a:spcAft>
        <a:defRPr sz="2600" b="1">
          <a:solidFill>
            <a:srgbClr val="B23427"/>
          </a:solidFill>
          <a:latin typeface="Arial" pitchFamily="34" charset="0"/>
        </a:defRPr>
      </a:lvl6pPr>
      <a:lvl7pPr marL="914400" algn="l" rtl="0" eaLnBrk="1" fontAlgn="base" hangingPunct="1">
        <a:spcBef>
          <a:spcPct val="0"/>
        </a:spcBef>
        <a:spcAft>
          <a:spcPct val="0"/>
        </a:spcAft>
        <a:defRPr sz="2600" b="1">
          <a:solidFill>
            <a:srgbClr val="B23427"/>
          </a:solidFill>
          <a:latin typeface="Arial" pitchFamily="34" charset="0"/>
        </a:defRPr>
      </a:lvl7pPr>
      <a:lvl8pPr marL="1371600" algn="l" rtl="0" eaLnBrk="1" fontAlgn="base" hangingPunct="1">
        <a:spcBef>
          <a:spcPct val="0"/>
        </a:spcBef>
        <a:spcAft>
          <a:spcPct val="0"/>
        </a:spcAft>
        <a:defRPr sz="2600" b="1">
          <a:solidFill>
            <a:srgbClr val="B23427"/>
          </a:solidFill>
          <a:latin typeface="Arial" pitchFamily="34" charset="0"/>
        </a:defRPr>
      </a:lvl8pPr>
      <a:lvl9pPr marL="1828800" algn="l" rtl="0" eaLnBrk="1" fontAlgn="base" hangingPunct="1">
        <a:spcBef>
          <a:spcPct val="0"/>
        </a:spcBef>
        <a:spcAft>
          <a:spcPct val="0"/>
        </a:spcAft>
        <a:defRPr sz="2600" b="1">
          <a:solidFill>
            <a:srgbClr val="B23427"/>
          </a:solidFill>
          <a:latin typeface="Arial" pitchFamily="34" charset="0"/>
        </a:defRPr>
      </a:lvl9pPr>
    </p:titleStyle>
    <p:body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828800" y="4114799"/>
            <a:ext cx="6781800" cy="457201"/>
          </a:xfrm>
          <a:ln>
            <a:noFill/>
          </a:ln>
        </p:spPr>
        <p:txBody>
          <a:bodyPr/>
          <a:lstStyle/>
          <a:p>
            <a:r>
              <a:rPr lang="en-US" altLang="en-US" sz="2800" b="1" dirty="0">
                <a:latin typeface="+mj-lt"/>
              </a:rPr>
              <a:t>Vietnam Bar Federation:</a:t>
            </a:r>
            <a:br>
              <a:rPr lang="en-US" altLang="en-US" sz="2800" b="1" dirty="0">
                <a:latin typeface="+mj-lt"/>
              </a:rPr>
            </a:br>
            <a:r>
              <a:rPr lang="en-US" altLang="en-US" sz="2800" b="1" dirty="0">
                <a:latin typeface="+mj-lt"/>
              </a:rPr>
              <a:t>Resolving commercial disputes by arbitration</a:t>
            </a:r>
            <a:endParaRPr lang="fr-FR" sz="2800" b="1" dirty="0">
              <a:latin typeface="+mj-lt"/>
            </a:endParaRPr>
          </a:p>
        </p:txBody>
      </p:sp>
      <p:sp>
        <p:nvSpPr>
          <p:cNvPr id="4" name="Rectangle 6"/>
          <p:cNvSpPr txBox="1">
            <a:spLocks noChangeArrowheads="1"/>
          </p:cNvSpPr>
          <p:nvPr/>
        </p:nvSpPr>
        <p:spPr>
          <a:xfrm>
            <a:off x="1527175" y="5486400"/>
            <a:ext cx="6626225" cy="1371600"/>
          </a:xfrm>
          <a:prstGeom prst="rect">
            <a:avLst/>
          </a:prstGeom>
          <a:noFill/>
        </p:spPr>
        <p:txBody>
          <a:bodyPr/>
          <a:lst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a:lstStyle>
          <a:p>
            <a:r>
              <a:rPr lang="en-GB" altLang="en-US" sz="1700" kern="0" dirty="0">
                <a:solidFill>
                  <a:schemeClr val="bg1"/>
                </a:solidFill>
              </a:rPr>
              <a:t>Nicolas Audier, </a:t>
            </a:r>
            <a:r>
              <a:rPr lang="en-GB" altLang="en-US" sz="1700" i="1" kern="0" dirty="0">
                <a:solidFill>
                  <a:schemeClr val="bg1"/>
                </a:solidFill>
              </a:rPr>
              <a:t>Managing Partner</a:t>
            </a:r>
          </a:p>
          <a:p>
            <a:r>
              <a:rPr lang="en-GB" altLang="en-US" sz="1700" kern="0" dirty="0">
                <a:solidFill>
                  <a:schemeClr val="bg1"/>
                </a:solidFill>
              </a:rPr>
              <a:t>Bernadette Fahy, </a:t>
            </a:r>
            <a:r>
              <a:rPr lang="en-GB" altLang="en-US" sz="1700" i="1" kern="0" dirty="0">
                <a:solidFill>
                  <a:schemeClr val="bg1"/>
                </a:solidFill>
              </a:rPr>
              <a:t>Partner</a:t>
            </a:r>
          </a:p>
          <a:p>
            <a:r>
              <a:rPr lang="en-GB" altLang="en-US" sz="1700" kern="0" dirty="0">
                <a:solidFill>
                  <a:schemeClr val="bg1"/>
                </a:solidFill>
              </a:rPr>
              <a:t>Antoine Logeay, </a:t>
            </a:r>
            <a:r>
              <a:rPr lang="en-GB" altLang="en-US" sz="1700" i="1" kern="0" dirty="0">
                <a:solidFill>
                  <a:schemeClr val="bg1"/>
                </a:solidFill>
              </a:rPr>
              <a:t>Senior Associate</a:t>
            </a:r>
          </a:p>
          <a:p>
            <a:r>
              <a:rPr lang="en-GB" altLang="en-US" sz="1700" kern="0" dirty="0">
                <a:solidFill>
                  <a:schemeClr val="bg1"/>
                </a:solidFill>
              </a:rPr>
              <a:t>24 September 2016</a:t>
            </a:r>
          </a:p>
        </p:txBody>
      </p:sp>
    </p:spTree>
    <p:extLst>
      <p:ext uri="{BB962C8B-B14F-4D97-AF65-F5344CB8AC3E}">
        <p14:creationId xmlns:p14="http://schemas.microsoft.com/office/powerpoint/2010/main" val="2016840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620000" cy="5029200"/>
          </a:xfrm>
        </p:spPr>
        <p:txBody>
          <a:bodyPr>
            <a:normAutofit/>
          </a:bodyPr>
          <a:lstStyle/>
          <a:p>
            <a:pPr lvl="0" algn="just">
              <a:buNone/>
            </a:pPr>
            <a:endParaRPr lang="en-US" sz="1600" b="1" dirty="0">
              <a:solidFill>
                <a:srgbClr val="000000"/>
              </a:solidFill>
            </a:endParaRPr>
          </a:p>
          <a:p>
            <a:pPr lvl="1" algn="just">
              <a:buNone/>
            </a:pPr>
            <a:endParaRPr lang="en-US" sz="1400" dirty="0">
              <a:solidFill>
                <a:srgbClr val="000000"/>
              </a:solidFill>
            </a:endParaRPr>
          </a:p>
          <a:p>
            <a:pPr>
              <a:spcBef>
                <a:spcPct val="10000"/>
              </a:spcBef>
            </a:pPr>
            <a:r>
              <a:rPr lang="en-GB" altLang="en-US" sz="2000" dirty="0"/>
              <a:t>Important elements of negotiating and drafting the arbitration clause</a:t>
            </a:r>
          </a:p>
          <a:p>
            <a:pPr>
              <a:spcBef>
                <a:spcPct val="10000"/>
              </a:spcBef>
            </a:pPr>
            <a:endParaRPr lang="en-GB" altLang="en-US" sz="2000" dirty="0"/>
          </a:p>
          <a:p>
            <a:pPr lvl="1">
              <a:spcBef>
                <a:spcPct val="10000"/>
              </a:spcBef>
              <a:buFont typeface="Wingdings" panose="05000000000000000000" pitchFamily="2" charset="2"/>
              <a:buChar char="ü"/>
            </a:pPr>
            <a:r>
              <a:rPr lang="en-GB" altLang="en-US" sz="1800" dirty="0"/>
              <a:t>Agreement to arbitrate (in writing)</a:t>
            </a:r>
          </a:p>
          <a:p>
            <a:pPr lvl="1">
              <a:spcBef>
                <a:spcPct val="10000"/>
              </a:spcBef>
              <a:buFont typeface="Wingdings" panose="05000000000000000000" pitchFamily="2" charset="2"/>
              <a:buChar char="ü"/>
            </a:pPr>
            <a:r>
              <a:rPr lang="en-GB" altLang="en-US" sz="1800" dirty="0"/>
              <a:t>Scope of agreement to arbitrate</a:t>
            </a:r>
          </a:p>
          <a:p>
            <a:pPr lvl="1">
              <a:spcBef>
                <a:spcPct val="10000"/>
              </a:spcBef>
              <a:buFont typeface="Wingdings" panose="05000000000000000000" pitchFamily="2" charset="2"/>
              <a:buChar char="ü"/>
            </a:pPr>
            <a:r>
              <a:rPr lang="en-GB" altLang="en-US" sz="1800" dirty="0"/>
              <a:t>Finality of award</a:t>
            </a:r>
          </a:p>
          <a:p>
            <a:pPr lvl="1">
              <a:spcBef>
                <a:spcPct val="10000"/>
              </a:spcBef>
              <a:buFont typeface="Wingdings" panose="05000000000000000000" pitchFamily="2" charset="2"/>
              <a:buChar char="ü"/>
            </a:pPr>
            <a:r>
              <a:rPr lang="en-GB" altLang="en-US" sz="1800" dirty="0"/>
              <a:t>Seat of arbitration</a:t>
            </a:r>
          </a:p>
          <a:p>
            <a:pPr lvl="1">
              <a:spcBef>
                <a:spcPct val="10000"/>
              </a:spcBef>
              <a:buFont typeface="Wingdings" panose="05000000000000000000" pitchFamily="2" charset="2"/>
              <a:buChar char="ü"/>
            </a:pPr>
            <a:r>
              <a:rPr lang="en-GB" altLang="en-US" sz="1800" dirty="0"/>
              <a:t>Procedural rules</a:t>
            </a:r>
          </a:p>
          <a:p>
            <a:pPr lvl="1">
              <a:spcBef>
                <a:spcPct val="10000"/>
              </a:spcBef>
              <a:buFont typeface="Wingdings" panose="05000000000000000000" pitchFamily="2" charset="2"/>
              <a:buChar char="ü"/>
            </a:pPr>
            <a:r>
              <a:rPr lang="en-GB" altLang="en-US" sz="1800" dirty="0"/>
              <a:t>Number of arbitrators and method of appointment</a:t>
            </a:r>
          </a:p>
          <a:p>
            <a:pPr lvl="1">
              <a:spcBef>
                <a:spcPct val="10000"/>
              </a:spcBef>
              <a:buFont typeface="Wingdings" panose="05000000000000000000" pitchFamily="2" charset="2"/>
              <a:buChar char="ü"/>
            </a:pPr>
            <a:r>
              <a:rPr lang="en-GB" altLang="en-US" sz="1800" dirty="0"/>
              <a:t>Language of arbitration</a:t>
            </a:r>
          </a:p>
          <a:p>
            <a:pPr>
              <a:buNone/>
            </a:pPr>
            <a:endParaRPr lang="en-US" sz="1600" dirty="0"/>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GB" altLang="en-US" sz="2800" b="0" i="1" dirty="0"/>
              <a:t>The arbitration clause</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113" y="1371600"/>
            <a:ext cx="7761287" cy="5029200"/>
          </a:xfrm>
        </p:spPr>
        <p:txBody>
          <a:bodyPr>
            <a:normAutofit fontScale="77500" lnSpcReduction="20000"/>
          </a:bodyPr>
          <a:lstStyle/>
          <a:p>
            <a:pPr marL="0" indent="0" algn="just">
              <a:lnSpc>
                <a:spcPct val="90000"/>
              </a:lnSpc>
              <a:buNone/>
            </a:pPr>
            <a:r>
              <a:rPr lang="en-US" sz="2300" b="1" u="sng" dirty="0">
                <a:solidFill>
                  <a:srgbClr val="000000"/>
                </a:solidFill>
              </a:rPr>
              <a:t>Example 1: SIAC</a:t>
            </a:r>
          </a:p>
          <a:p>
            <a:pPr marL="0" indent="0" algn="just">
              <a:lnSpc>
                <a:spcPct val="90000"/>
              </a:lnSpc>
              <a:buNone/>
            </a:pPr>
            <a:endParaRPr lang="en-US" sz="2300" b="1" dirty="0">
              <a:solidFill>
                <a:srgbClr val="000000"/>
              </a:solidFill>
            </a:endParaRPr>
          </a:p>
          <a:p>
            <a:pPr marL="0" indent="0" algn="just">
              <a:lnSpc>
                <a:spcPct val="90000"/>
              </a:lnSpc>
              <a:buNone/>
            </a:pPr>
            <a:r>
              <a:rPr lang="en-US" sz="2300" b="1" dirty="0">
                <a:solidFill>
                  <a:srgbClr val="000000"/>
                </a:solidFill>
              </a:rPr>
              <a:t> </a:t>
            </a:r>
            <a:r>
              <a:rPr lang="en-GB" altLang="en-US" sz="2300" dirty="0"/>
              <a:t>“</a:t>
            </a:r>
            <a:r>
              <a:rPr lang="en-GB" altLang="en-US" sz="2300" b="1" i="1" dirty="0">
                <a:solidFill>
                  <a:srgbClr val="B23427"/>
                </a:solidFill>
              </a:rPr>
              <a:t>Any dispute</a:t>
            </a:r>
            <a:r>
              <a:rPr lang="en-GB" altLang="en-US" sz="2300" i="1" dirty="0"/>
              <a:t> arising out of or in connection with this contract, including any question regarding its existence, validity or termination, </a:t>
            </a:r>
            <a:r>
              <a:rPr lang="en-GB" altLang="en-US" sz="2300" b="1" i="1" dirty="0">
                <a:solidFill>
                  <a:srgbClr val="B23427"/>
                </a:solidFill>
              </a:rPr>
              <a:t>shall be</a:t>
            </a:r>
            <a:r>
              <a:rPr lang="en-GB" altLang="en-US" sz="2300" i="1" dirty="0"/>
              <a:t> referred to and </a:t>
            </a:r>
            <a:r>
              <a:rPr lang="en-GB" altLang="en-US" sz="2300" b="1" i="1" dirty="0">
                <a:solidFill>
                  <a:srgbClr val="B23427"/>
                </a:solidFill>
              </a:rPr>
              <a:t>finally resolved</a:t>
            </a:r>
            <a:r>
              <a:rPr lang="en-GB" altLang="en-US" sz="2300" i="1" dirty="0"/>
              <a:t> by arbitration in </a:t>
            </a:r>
            <a:r>
              <a:rPr lang="en-GB" altLang="en-US" sz="2300" b="1" i="1" dirty="0">
                <a:solidFill>
                  <a:srgbClr val="B23427"/>
                </a:solidFill>
              </a:rPr>
              <a:t>Singapore</a:t>
            </a:r>
            <a:r>
              <a:rPr lang="en-GB" altLang="en-US" sz="2300" i="1" dirty="0"/>
              <a:t> in accordance with the </a:t>
            </a:r>
            <a:r>
              <a:rPr lang="en-GB" altLang="en-US" sz="2300" b="1" i="1" dirty="0">
                <a:solidFill>
                  <a:srgbClr val="B23427"/>
                </a:solidFill>
              </a:rPr>
              <a:t>Arbitration Rules of the Singapore International Arbitration Centre</a:t>
            </a:r>
            <a:r>
              <a:rPr lang="en-GB" altLang="en-US" sz="2300" i="1" dirty="0"/>
              <a:t> ("SIAC Rules") for the time being in force, which rules are deemed to be incorporated by reference in this clause</a:t>
            </a:r>
          </a:p>
          <a:p>
            <a:pPr marL="457200" indent="-457200">
              <a:lnSpc>
                <a:spcPct val="90000"/>
              </a:lnSpc>
            </a:pPr>
            <a:endParaRPr lang="en-GB" altLang="en-US" sz="2300" i="1" dirty="0"/>
          </a:p>
          <a:p>
            <a:pPr marL="0" indent="0" algn="just">
              <a:lnSpc>
                <a:spcPct val="90000"/>
              </a:lnSpc>
              <a:buNone/>
            </a:pPr>
            <a:r>
              <a:rPr lang="en-GB" altLang="en-US" sz="2300" i="1" dirty="0"/>
              <a:t>The </a:t>
            </a:r>
            <a:r>
              <a:rPr lang="en-GB" altLang="en-US" sz="2300" b="1" i="1" dirty="0">
                <a:solidFill>
                  <a:srgbClr val="B23427"/>
                </a:solidFill>
              </a:rPr>
              <a:t>Tribunal</a:t>
            </a:r>
            <a:r>
              <a:rPr lang="en-GB" altLang="en-US" sz="2300" i="1" dirty="0"/>
              <a:t> shall consist of [one / three]* arbitrator(s) to be appointed by the Chairman of the SIAC.</a:t>
            </a:r>
          </a:p>
          <a:p>
            <a:pPr marL="457200" indent="-457200" algn="just">
              <a:lnSpc>
                <a:spcPct val="90000"/>
              </a:lnSpc>
            </a:pPr>
            <a:endParaRPr lang="en-GB" altLang="en-US" sz="2300" i="1" dirty="0"/>
          </a:p>
          <a:p>
            <a:pPr marL="0" indent="0" algn="just">
              <a:lnSpc>
                <a:spcPct val="90000"/>
              </a:lnSpc>
              <a:buNone/>
            </a:pPr>
            <a:r>
              <a:rPr lang="en-GB" altLang="en-US" sz="2300" i="1" dirty="0"/>
              <a:t>The </a:t>
            </a:r>
            <a:r>
              <a:rPr lang="en-GB" altLang="en-US" sz="2300" b="1" i="1" dirty="0">
                <a:solidFill>
                  <a:srgbClr val="B23427"/>
                </a:solidFill>
              </a:rPr>
              <a:t>language</a:t>
            </a:r>
            <a:r>
              <a:rPr lang="en-GB" altLang="en-US" sz="2300" i="1" dirty="0"/>
              <a:t> of the arbitration shall be ________________</a:t>
            </a:r>
            <a:r>
              <a:rPr lang="en-GB" altLang="en-US" sz="2300" dirty="0"/>
              <a:t>.”</a:t>
            </a:r>
          </a:p>
          <a:p>
            <a:pPr marL="0" indent="0" algn="just">
              <a:lnSpc>
                <a:spcPct val="90000"/>
              </a:lnSpc>
              <a:buNone/>
            </a:pPr>
            <a:endParaRPr lang="en-GB" altLang="en-US" sz="2300" dirty="0"/>
          </a:p>
          <a:p>
            <a:pPr marL="457200" indent="-457200" algn="just">
              <a:lnSpc>
                <a:spcPct val="90000"/>
              </a:lnSpc>
            </a:pPr>
            <a:r>
              <a:rPr lang="en-US" altLang="en-US" sz="2300" b="1" u="sng" dirty="0"/>
              <a:t>Example 2: ICC</a:t>
            </a:r>
          </a:p>
          <a:p>
            <a:pPr marL="457200" indent="-457200" algn="just">
              <a:lnSpc>
                <a:spcPct val="90000"/>
              </a:lnSpc>
            </a:pPr>
            <a:endParaRPr lang="en-US" altLang="en-US" sz="2300" dirty="0"/>
          </a:p>
          <a:p>
            <a:pPr marL="0" indent="0" algn="just">
              <a:lnSpc>
                <a:spcPct val="90000"/>
              </a:lnSpc>
              <a:buNone/>
            </a:pPr>
            <a:r>
              <a:rPr lang="en-GB" altLang="en-US" sz="2300" dirty="0"/>
              <a:t>“</a:t>
            </a:r>
            <a:r>
              <a:rPr lang="en-GB" altLang="en-US" sz="2300" b="1" i="1" dirty="0">
                <a:solidFill>
                  <a:schemeClr val="tx2"/>
                </a:solidFill>
              </a:rPr>
              <a:t>All disputes</a:t>
            </a:r>
            <a:r>
              <a:rPr lang="en-GB" altLang="en-US" sz="2300" i="1" dirty="0"/>
              <a:t> arising out of or in connection with the present contract </a:t>
            </a:r>
            <a:r>
              <a:rPr lang="en-GB" altLang="en-US" sz="2300" b="1" i="1" dirty="0">
                <a:solidFill>
                  <a:schemeClr val="tx2"/>
                </a:solidFill>
              </a:rPr>
              <a:t>shall be</a:t>
            </a:r>
            <a:r>
              <a:rPr lang="en-GB" altLang="en-US" sz="2300" i="1" dirty="0"/>
              <a:t> </a:t>
            </a:r>
            <a:r>
              <a:rPr lang="en-GB" altLang="en-US" sz="2300" b="1" i="1" dirty="0">
                <a:solidFill>
                  <a:schemeClr val="tx2"/>
                </a:solidFill>
              </a:rPr>
              <a:t>finally settled</a:t>
            </a:r>
            <a:r>
              <a:rPr lang="en-GB" altLang="en-US" sz="2300" i="1" dirty="0"/>
              <a:t> under the </a:t>
            </a:r>
            <a:r>
              <a:rPr lang="en-GB" altLang="en-US" sz="2300" b="1" i="1" dirty="0">
                <a:solidFill>
                  <a:schemeClr val="tx2"/>
                </a:solidFill>
              </a:rPr>
              <a:t>Rules of Arbitration of the International Chamber of Commerce</a:t>
            </a:r>
            <a:r>
              <a:rPr lang="en-GB" altLang="en-US" sz="2300" i="1" dirty="0">
                <a:solidFill>
                  <a:schemeClr val="tx2"/>
                </a:solidFill>
              </a:rPr>
              <a:t> </a:t>
            </a:r>
            <a:r>
              <a:rPr lang="en-GB" altLang="en-US" sz="2300" i="1" dirty="0"/>
              <a:t>by one or more arbitrators appointed in accordance with the said Rules.</a:t>
            </a:r>
            <a:r>
              <a:rPr lang="en-GB" altLang="en-US" sz="2300" dirty="0"/>
              <a:t>”</a:t>
            </a:r>
            <a:endParaRPr lang="en-US" sz="1600" dirty="0"/>
          </a:p>
          <a:p>
            <a:pPr marL="457200" indent="-457200" algn="just">
              <a:lnSpc>
                <a:spcPct val="90000"/>
              </a:lnSpc>
            </a:pPr>
            <a:endParaRPr lang="en-US" sz="2300" b="1" dirty="0">
              <a:solidFill>
                <a:srgbClr val="000000"/>
              </a:solidFill>
            </a:endParaRPr>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GB" altLang="en-US" sz="2800" b="0" i="1" dirty="0"/>
              <a:t>The arbitration clause: some</a:t>
            </a:r>
            <a:r>
              <a:rPr lang="en-US" altLang="en-US" sz="2800" b="0" i="1" dirty="0"/>
              <a:t> good examples</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620000" cy="5029200"/>
          </a:xfrm>
        </p:spPr>
        <p:txBody>
          <a:bodyPr>
            <a:normAutofit/>
          </a:bodyPr>
          <a:lstStyle/>
          <a:p>
            <a:pPr algn="just"/>
            <a:r>
              <a:rPr lang="en-US" sz="1800" b="1" u="sng" dirty="0">
                <a:solidFill>
                  <a:srgbClr val="000000"/>
                </a:solidFill>
              </a:rPr>
              <a:t>Example 1: No certainty</a:t>
            </a:r>
          </a:p>
          <a:p>
            <a:pPr lvl="0" algn="just">
              <a:buNone/>
            </a:pPr>
            <a:endParaRPr lang="en-US" sz="1800" dirty="0">
              <a:solidFill>
                <a:srgbClr val="000000"/>
              </a:solidFill>
            </a:endParaRPr>
          </a:p>
          <a:p>
            <a:pPr marL="0" indent="0" algn="just">
              <a:lnSpc>
                <a:spcPct val="80000"/>
              </a:lnSpc>
              <a:buNone/>
            </a:pPr>
            <a:r>
              <a:rPr lang="en-US" altLang="en-US" sz="1800" dirty="0"/>
              <a:t>“</a:t>
            </a:r>
            <a:r>
              <a:rPr lang="en-US" altLang="en-US" sz="1800" i="1" dirty="0"/>
              <a:t>All disputes arising in connection with the present agreement shall be submitted in the first instance to arbitration.  The arbitrator shall be well-known of commerce… designated by mutual agreement between buyer and seller</a:t>
            </a:r>
            <a:r>
              <a:rPr lang="en-US" altLang="en-US" sz="1800" dirty="0"/>
              <a:t>.”</a:t>
            </a:r>
          </a:p>
          <a:p>
            <a:pPr algn="just">
              <a:lnSpc>
                <a:spcPct val="80000"/>
              </a:lnSpc>
            </a:pPr>
            <a:endParaRPr lang="en-US" altLang="en-US" sz="1800" dirty="0"/>
          </a:p>
          <a:p>
            <a:pPr algn="just">
              <a:lnSpc>
                <a:spcPct val="80000"/>
              </a:lnSpc>
            </a:pPr>
            <a:r>
              <a:rPr lang="en-US" sz="1800" b="1" u="sng" dirty="0">
                <a:solidFill>
                  <a:srgbClr val="000000"/>
                </a:solidFill>
              </a:rPr>
              <a:t>Example 2: Multiple choices</a:t>
            </a:r>
          </a:p>
          <a:p>
            <a:pPr algn="just">
              <a:lnSpc>
                <a:spcPct val="80000"/>
              </a:lnSpc>
            </a:pPr>
            <a:endParaRPr lang="en-US" altLang="en-US" sz="1800" dirty="0"/>
          </a:p>
          <a:p>
            <a:pPr marL="0" indent="0" algn="just">
              <a:lnSpc>
                <a:spcPct val="80000"/>
              </a:lnSpc>
              <a:buNone/>
            </a:pPr>
            <a:r>
              <a:rPr lang="en-GB" altLang="en-US" sz="1800" dirty="0"/>
              <a:t>“</a:t>
            </a:r>
            <a:r>
              <a:rPr lang="en-GB" altLang="en-US" sz="1800" i="1" dirty="0"/>
              <a:t>All disputes shall be resolved by arbitration. In the event of any claims arising between the parties, the matter shall be referred to the Arbitration Court of London or Paris</a:t>
            </a:r>
            <a:r>
              <a:rPr lang="en-GB" altLang="en-US" sz="1800" dirty="0"/>
              <a:t>.”</a:t>
            </a:r>
          </a:p>
          <a:p>
            <a:pPr algn="just">
              <a:lnSpc>
                <a:spcPct val="80000"/>
              </a:lnSpc>
            </a:pPr>
            <a:endParaRPr lang="en-GB" altLang="en-US" sz="1800" dirty="0"/>
          </a:p>
          <a:p>
            <a:pPr algn="just">
              <a:lnSpc>
                <a:spcPct val="80000"/>
              </a:lnSpc>
            </a:pPr>
            <a:r>
              <a:rPr lang="en-US" sz="1800" b="1" u="sng" dirty="0">
                <a:solidFill>
                  <a:srgbClr val="000000"/>
                </a:solidFill>
              </a:rPr>
              <a:t>Example 3: Arbitration ≠ Amicable Dispute Resolution</a:t>
            </a:r>
          </a:p>
          <a:p>
            <a:pPr algn="just">
              <a:lnSpc>
                <a:spcPct val="80000"/>
              </a:lnSpc>
            </a:pPr>
            <a:endParaRPr lang="en-GB" altLang="en-US" sz="1800" dirty="0"/>
          </a:p>
          <a:p>
            <a:pPr marL="0" indent="0" algn="just">
              <a:lnSpc>
                <a:spcPct val="80000"/>
              </a:lnSpc>
              <a:buNone/>
            </a:pPr>
            <a:r>
              <a:rPr lang="en-GB" altLang="en-US" sz="1800" dirty="0"/>
              <a:t>“</a:t>
            </a:r>
            <a:r>
              <a:rPr lang="en-GB" altLang="en-US" sz="1800" i="1" dirty="0"/>
              <a:t>Any difference between the parties, including with respect to interpretation, which they cannot resolve by agreement, shall be amicably resolved by international arbitration under the English Supreme Court</a:t>
            </a:r>
            <a:r>
              <a:rPr lang="en-GB" altLang="en-US" sz="1800" dirty="0"/>
              <a:t>.”</a:t>
            </a:r>
          </a:p>
        </p:txBody>
      </p:sp>
      <p:sp>
        <p:nvSpPr>
          <p:cNvPr id="4" name="Title 1"/>
          <p:cNvSpPr>
            <a:spLocks noGrp="1"/>
          </p:cNvSpPr>
          <p:nvPr>
            <p:ph type="title"/>
          </p:nvPr>
        </p:nvSpPr>
        <p:spPr/>
        <p:txBody>
          <a:bodyPr/>
          <a:lstStyle/>
          <a:p>
            <a:r>
              <a:rPr lang="en-US" altLang="en-US" sz="2800" dirty="0"/>
              <a:t>I. General Introduction to Arbitration: </a:t>
            </a:r>
            <a:br>
              <a:rPr lang="en-GB" altLang="en-US" sz="2800" dirty="0"/>
            </a:br>
            <a:r>
              <a:rPr lang="en-GB" altLang="en-US" sz="2800" b="0" i="1" dirty="0"/>
              <a:t>The arbitration clause:</a:t>
            </a:r>
            <a:r>
              <a:rPr lang="en-US" altLang="en-US" sz="2800" b="0" i="1" dirty="0"/>
              <a:t> bad examples </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620000" cy="5029200"/>
          </a:xfrm>
        </p:spPr>
        <p:txBody>
          <a:bodyPr>
            <a:normAutofit/>
          </a:bodyPr>
          <a:lstStyle/>
          <a:p>
            <a:pPr algn="just">
              <a:lnSpc>
                <a:spcPct val="80000"/>
              </a:lnSpc>
            </a:pPr>
            <a:r>
              <a:rPr lang="en-GB" altLang="en-US" sz="2000" dirty="0"/>
              <a:t>A clause stipulating that an arbitration is to be carried out before one arbitral institution but using the rules of another arbitral institution</a:t>
            </a:r>
          </a:p>
          <a:p>
            <a:pPr algn="just">
              <a:lnSpc>
                <a:spcPct val="80000"/>
              </a:lnSpc>
            </a:pPr>
            <a:endParaRPr lang="en-US" altLang="en-US" sz="2000" dirty="0"/>
          </a:p>
          <a:p>
            <a:pPr algn="just">
              <a:lnSpc>
                <a:spcPct val="80000"/>
              </a:lnSpc>
            </a:pPr>
            <a:r>
              <a:rPr lang="en-GB" altLang="en-US" sz="2000" dirty="0"/>
              <a:t>Recently upheld by the Singapore Court of Appeal in </a:t>
            </a:r>
            <a:r>
              <a:rPr lang="en-GB" altLang="en-US" sz="2000" i="1" dirty="0" err="1"/>
              <a:t>Insigma</a:t>
            </a:r>
            <a:r>
              <a:rPr lang="en-GB" altLang="en-US" sz="2000" i="1" dirty="0"/>
              <a:t> Technology Co Ltd v Alstom Technology Ltd </a:t>
            </a:r>
            <a:r>
              <a:rPr lang="en-GB" altLang="en-US" sz="2000" dirty="0"/>
              <a:t>[2009] SGCA 24</a:t>
            </a:r>
          </a:p>
          <a:p>
            <a:pPr algn="just">
              <a:lnSpc>
                <a:spcPct val="80000"/>
              </a:lnSpc>
            </a:pPr>
            <a:endParaRPr lang="en-US" altLang="en-US" sz="2000" dirty="0">
              <a:solidFill>
                <a:srgbClr val="B23427"/>
              </a:solidFill>
            </a:endParaRPr>
          </a:p>
          <a:p>
            <a:pPr lvl="1" algn="just">
              <a:lnSpc>
                <a:spcPct val="80000"/>
              </a:lnSpc>
              <a:buFont typeface="Wingdings" panose="05000000000000000000" pitchFamily="2" charset="2"/>
              <a:buChar char="ü"/>
            </a:pPr>
            <a:r>
              <a:rPr lang="en-US" altLang="en-US" sz="1800" dirty="0"/>
              <a:t>Arbitration clause specified ICC Rules administered by SIAC</a:t>
            </a:r>
          </a:p>
          <a:p>
            <a:pPr lvl="1" algn="just">
              <a:lnSpc>
                <a:spcPct val="80000"/>
              </a:lnSpc>
              <a:buFont typeface="Wingdings" panose="05000000000000000000" pitchFamily="2" charset="2"/>
              <a:buChar char="ü"/>
            </a:pPr>
            <a:r>
              <a:rPr lang="en-US" altLang="en-US" sz="1800" dirty="0"/>
              <a:t>Attempt to set aside the award on the grounds that the Tribunal lacked jurisdiction and arbitration agreement inoperative for uncertainty</a:t>
            </a:r>
          </a:p>
          <a:p>
            <a:pPr lvl="1" algn="just">
              <a:lnSpc>
                <a:spcPct val="80000"/>
              </a:lnSpc>
              <a:buFont typeface="Wingdings" panose="05000000000000000000" pitchFamily="2" charset="2"/>
              <a:buChar char="ü"/>
            </a:pPr>
            <a:r>
              <a:rPr lang="en-US" altLang="en-US" sz="1800" dirty="0"/>
              <a:t>Singapore High Court rejected application and Court of Appeal rejected appeal:</a:t>
            </a:r>
          </a:p>
          <a:p>
            <a:pPr lvl="2" algn="just">
              <a:lnSpc>
                <a:spcPct val="80000"/>
              </a:lnSpc>
              <a:buNone/>
            </a:pPr>
            <a:r>
              <a:rPr lang="en-US" altLang="en-US" sz="1800" i="1" dirty="0">
                <a:solidFill>
                  <a:srgbClr val="B23427"/>
                </a:solidFill>
              </a:rPr>
              <a:t>	“where the parties have evinced a clear intention to settle any dispute by arbitration, the court should give effect to such intention, even if certain aspects of the agreement may be ambiguous, inconsistent, incomplete or lacking in particulars…”</a:t>
            </a:r>
            <a:endParaRPr lang="en-US" altLang="en-US" sz="1800" dirty="0"/>
          </a:p>
          <a:p>
            <a:pPr marL="0" lvl="1" indent="0" algn="just">
              <a:buNone/>
            </a:pPr>
            <a:endParaRPr lang="en-US" sz="1800" b="1" dirty="0">
              <a:solidFill>
                <a:srgbClr val="000000"/>
              </a:solidFill>
            </a:endParaRPr>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US" altLang="en-US" sz="2800" b="0" i="1" dirty="0"/>
              <a:t>The hybrid institutional clauses</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828800"/>
            <a:ext cx="7620000" cy="4495800"/>
          </a:xfrm>
        </p:spPr>
        <p:txBody>
          <a:bodyPr>
            <a:normAutofit/>
          </a:bodyPr>
          <a:lstStyle/>
          <a:p>
            <a:pPr algn="just"/>
            <a:r>
              <a:rPr lang="en-GB" altLang="en-US" sz="2000" dirty="0"/>
              <a:t>Determined by local law </a:t>
            </a:r>
            <a:r>
              <a:rPr lang="en-GB" altLang="en-US" sz="2000" dirty="0">
                <a:cs typeface="Arial" panose="020B0604020202020204" pitchFamily="34" charset="0"/>
              </a:rPr>
              <a:t>enforcement of foreign judgements may vary from country to country  </a:t>
            </a:r>
          </a:p>
          <a:p>
            <a:pPr algn="just"/>
            <a:endParaRPr lang="en-GB" altLang="en-US" sz="2000" dirty="0">
              <a:cs typeface="Arial" panose="020B0604020202020204" pitchFamily="34" charset="0"/>
            </a:endParaRPr>
          </a:p>
          <a:p>
            <a:pPr algn="just"/>
            <a:r>
              <a:rPr lang="en-GB" altLang="en-US" sz="2000" dirty="0"/>
              <a:t>Most jurisdictions provide for enforcement of arbitral awards unless restrictions apply</a:t>
            </a:r>
          </a:p>
          <a:p>
            <a:pPr algn="just"/>
            <a:endParaRPr lang="en-GB" altLang="en-US" sz="2000" dirty="0"/>
          </a:p>
          <a:p>
            <a:pPr algn="just"/>
            <a:r>
              <a:rPr lang="en-GB" altLang="en-US" sz="2000" dirty="0"/>
              <a:t>HOWEVER, e</a:t>
            </a:r>
            <a:r>
              <a:rPr lang="en-GB" altLang="en-US" sz="2000" dirty="0">
                <a:cs typeface="Arial" panose="020B0604020202020204" pitchFamily="34" charset="0"/>
              </a:rPr>
              <a:t>nforcement is dependent on the reliability of the courts: enforcement is more uncertain in developing countries</a:t>
            </a:r>
            <a:endParaRPr lang="en-GB" altLang="en-US" sz="2000" dirty="0"/>
          </a:p>
          <a:p>
            <a:pPr algn="just">
              <a:buNone/>
            </a:pPr>
            <a:endParaRPr lang="en-US" sz="2000" dirty="0"/>
          </a:p>
        </p:txBody>
      </p:sp>
      <p:sp>
        <p:nvSpPr>
          <p:cNvPr id="4" name="Title 1"/>
          <p:cNvSpPr>
            <a:spLocks noGrp="1"/>
          </p:cNvSpPr>
          <p:nvPr>
            <p:ph type="title"/>
          </p:nvPr>
        </p:nvSpPr>
        <p:spPr/>
        <p:txBody>
          <a:bodyPr/>
          <a:lstStyle/>
          <a:p>
            <a:r>
              <a:rPr lang="en-US" altLang="en-US" sz="2800" dirty="0"/>
              <a:t>I. General Introduction to Arbitration:</a:t>
            </a:r>
            <a:br>
              <a:rPr lang="en-US" altLang="en-US" sz="2800" dirty="0"/>
            </a:br>
            <a:r>
              <a:rPr lang="en-GB" altLang="en-US" sz="2800" b="0" i="1" dirty="0"/>
              <a:t>Enforcement: Local Courts </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43000" y="1447800"/>
            <a:ext cx="7696200" cy="4800600"/>
          </a:xfrm>
        </p:spPr>
        <p:txBody>
          <a:bodyPr>
            <a:normAutofit fontScale="85000" lnSpcReduction="10000"/>
          </a:bodyPr>
          <a:lstStyle/>
          <a:p>
            <a:pPr algn="just">
              <a:lnSpc>
                <a:spcPct val="80000"/>
              </a:lnSpc>
            </a:pPr>
            <a:r>
              <a:rPr lang="en-GB" altLang="en-US" sz="2200" dirty="0"/>
              <a:t>Agreements between two or more States</a:t>
            </a:r>
          </a:p>
          <a:p>
            <a:pPr algn="just">
              <a:lnSpc>
                <a:spcPct val="80000"/>
              </a:lnSpc>
            </a:pPr>
            <a:endParaRPr lang="en-GB" altLang="en-US" sz="2200" dirty="0"/>
          </a:p>
          <a:p>
            <a:pPr algn="just">
              <a:lnSpc>
                <a:spcPct val="80000"/>
              </a:lnSpc>
            </a:pPr>
            <a:r>
              <a:rPr lang="en-GB" altLang="en-US" sz="2200" dirty="0"/>
              <a:t>Intended to protect and promote foreign investment</a:t>
            </a:r>
          </a:p>
          <a:p>
            <a:pPr algn="just">
              <a:lnSpc>
                <a:spcPct val="80000"/>
              </a:lnSpc>
            </a:pPr>
            <a:endParaRPr lang="en-GB" altLang="en-US" sz="2000" dirty="0"/>
          </a:p>
          <a:p>
            <a:pPr lvl="1" algn="just">
              <a:lnSpc>
                <a:spcPct val="120000"/>
              </a:lnSpc>
              <a:buFont typeface="Wingdings" panose="05000000000000000000" pitchFamily="2" charset="2"/>
              <a:buChar char="ü"/>
            </a:pPr>
            <a:r>
              <a:rPr lang="en-GB" altLang="en-US" sz="1900" dirty="0"/>
              <a:t>Create stable and favourable climate for investments by investors of one Contracting State in the territory of another Contracting State</a:t>
            </a:r>
          </a:p>
          <a:p>
            <a:pPr lvl="1" algn="just">
              <a:lnSpc>
                <a:spcPct val="80000"/>
              </a:lnSpc>
              <a:spcAft>
                <a:spcPct val="15000"/>
              </a:spcAft>
              <a:buFont typeface="Wingdings" panose="05000000000000000000" pitchFamily="2" charset="2"/>
              <a:buChar char="ü"/>
            </a:pPr>
            <a:r>
              <a:rPr lang="en-GB" altLang="en-US" sz="1900" dirty="0"/>
              <a:t>Create substantive rights for foreign investors</a:t>
            </a:r>
          </a:p>
          <a:p>
            <a:pPr lvl="1" algn="just">
              <a:lnSpc>
                <a:spcPct val="80000"/>
              </a:lnSpc>
              <a:spcAft>
                <a:spcPct val="15000"/>
              </a:spcAft>
              <a:buFont typeface="Wingdings" panose="05000000000000000000" pitchFamily="2" charset="2"/>
              <a:buChar char="ü"/>
            </a:pPr>
            <a:r>
              <a:rPr lang="en-GB" altLang="en-US" sz="1900" dirty="0"/>
              <a:t>Offer investors direct recourse to arbitration against States</a:t>
            </a:r>
          </a:p>
          <a:p>
            <a:pPr lvl="1" algn="just">
              <a:lnSpc>
                <a:spcPct val="80000"/>
              </a:lnSpc>
              <a:spcAft>
                <a:spcPct val="15000"/>
              </a:spcAft>
              <a:buFont typeface="Wingdings" panose="05000000000000000000" pitchFamily="2" charset="2"/>
              <a:buChar char="ü"/>
            </a:pPr>
            <a:endParaRPr lang="en-GB" altLang="en-US" sz="1900" dirty="0"/>
          </a:p>
          <a:p>
            <a:pPr algn="just">
              <a:lnSpc>
                <a:spcPct val="80000"/>
              </a:lnSpc>
              <a:spcAft>
                <a:spcPct val="15000"/>
              </a:spcAft>
            </a:pPr>
            <a:r>
              <a:rPr lang="en-GB" altLang="en-US" sz="2200" dirty="0"/>
              <a:t>Bilateral (</a:t>
            </a:r>
            <a:r>
              <a:rPr lang="en-GB" altLang="en-US" sz="2200" b="1" dirty="0"/>
              <a:t>BITs</a:t>
            </a:r>
            <a:r>
              <a:rPr lang="en-GB" altLang="en-US" sz="2200" dirty="0"/>
              <a:t>) or Multilateral (</a:t>
            </a:r>
            <a:r>
              <a:rPr lang="en-GB" altLang="en-US" sz="2200" b="1" dirty="0"/>
              <a:t>MITs</a:t>
            </a:r>
            <a:r>
              <a:rPr lang="en-GB" altLang="en-US" sz="2200" dirty="0"/>
              <a:t>)</a:t>
            </a:r>
          </a:p>
          <a:p>
            <a:pPr algn="just">
              <a:lnSpc>
                <a:spcPct val="80000"/>
              </a:lnSpc>
              <a:spcAft>
                <a:spcPct val="15000"/>
              </a:spcAft>
            </a:pPr>
            <a:endParaRPr lang="en-GB" altLang="en-US" sz="2000" dirty="0"/>
          </a:p>
          <a:p>
            <a:pPr lvl="1" algn="just">
              <a:lnSpc>
                <a:spcPct val="80000"/>
              </a:lnSpc>
              <a:buFont typeface="Wingdings" panose="05000000000000000000" pitchFamily="2" charset="2"/>
              <a:buChar char="ü"/>
            </a:pPr>
            <a:r>
              <a:rPr lang="en-GB" altLang="en-US" sz="1900" dirty="0"/>
              <a:t>Over 2800 BITs</a:t>
            </a:r>
          </a:p>
          <a:p>
            <a:pPr lvl="1" algn="just">
              <a:lnSpc>
                <a:spcPct val="80000"/>
              </a:lnSpc>
              <a:buFont typeface="Wingdings" panose="05000000000000000000" pitchFamily="2" charset="2"/>
              <a:buChar char="ü"/>
            </a:pPr>
            <a:r>
              <a:rPr lang="en-GB" altLang="en-US" sz="1900" dirty="0"/>
              <a:t>Major MITs include:</a:t>
            </a:r>
          </a:p>
          <a:p>
            <a:pPr lvl="2" algn="just">
              <a:lnSpc>
                <a:spcPct val="80000"/>
              </a:lnSpc>
              <a:buFont typeface="Arial" panose="020B0604020202020204" pitchFamily="34" charset="0"/>
              <a:buChar char="•"/>
            </a:pPr>
            <a:r>
              <a:rPr lang="en-GB" altLang="en-US" sz="1900" dirty="0"/>
              <a:t>Energy Charter Treaty </a:t>
            </a:r>
          </a:p>
          <a:p>
            <a:pPr lvl="2" algn="just">
              <a:lnSpc>
                <a:spcPct val="80000"/>
              </a:lnSpc>
              <a:buFont typeface="Arial" panose="020B0604020202020204" pitchFamily="34" charset="0"/>
              <a:buChar char="•"/>
            </a:pPr>
            <a:r>
              <a:rPr lang="en-GB" altLang="en-US" sz="1900" dirty="0"/>
              <a:t>NAFTA</a:t>
            </a:r>
          </a:p>
          <a:p>
            <a:pPr lvl="2" algn="just">
              <a:lnSpc>
                <a:spcPct val="80000"/>
              </a:lnSpc>
              <a:buFont typeface="Arial" panose="020B0604020202020204" pitchFamily="34" charset="0"/>
              <a:buChar char="•"/>
            </a:pPr>
            <a:r>
              <a:rPr lang="en-US" altLang="en-US" sz="1900" dirty="0"/>
              <a:t>The ASEAN Comprehensive Investment Agreement (ACIA)	</a:t>
            </a:r>
          </a:p>
          <a:p>
            <a:pPr lvl="3" algn="just">
              <a:lnSpc>
                <a:spcPct val="80000"/>
              </a:lnSpc>
            </a:pPr>
            <a:r>
              <a:rPr lang="en-US" altLang="en-US" sz="1900" dirty="0"/>
              <a:t>Signed by ASEAN Member States in February 2009; entered into force in 2012</a:t>
            </a:r>
          </a:p>
          <a:p>
            <a:pPr lvl="1" algn="just">
              <a:lnSpc>
                <a:spcPct val="80000"/>
              </a:lnSpc>
              <a:buFont typeface="Wingdings" panose="05000000000000000000" pitchFamily="2" charset="2"/>
              <a:buChar char="ü"/>
            </a:pPr>
            <a:r>
              <a:rPr lang="en-GB" altLang="en-US" sz="1900" dirty="0"/>
              <a:t>Free Trade Agreements – EUVN FTA</a:t>
            </a:r>
          </a:p>
          <a:p>
            <a:pPr marL="0" indent="0">
              <a:buClrTx/>
              <a:buNone/>
            </a:pPr>
            <a:endParaRPr lang="en-US" sz="1400" i="1" dirty="0"/>
          </a:p>
        </p:txBody>
      </p:sp>
      <p:sp>
        <p:nvSpPr>
          <p:cNvPr id="5" name="Title 1"/>
          <p:cNvSpPr>
            <a:spLocks noGrp="1"/>
          </p:cNvSpPr>
          <p:nvPr>
            <p:ph type="title"/>
          </p:nvPr>
        </p:nvSpPr>
        <p:spPr/>
        <p:txBody>
          <a:bodyPr/>
          <a:lstStyle/>
          <a:p>
            <a:r>
              <a:rPr lang="en-US" altLang="en-US" sz="2800" dirty="0"/>
              <a:t>I. General Introduction to Arbitration: </a:t>
            </a:r>
            <a:br>
              <a:rPr lang="en-US" altLang="en-US" sz="2800" dirty="0"/>
            </a:br>
            <a:r>
              <a:rPr lang="en-GB" altLang="en-US" sz="2800" b="0" i="1" dirty="0"/>
              <a:t>What are investment treaties?</a:t>
            </a:r>
            <a:endParaRPr lang="en-US" b="0" i="1" dirty="0"/>
          </a:p>
        </p:txBody>
      </p:sp>
    </p:spTree>
    <p:extLst>
      <p:ext uri="{BB962C8B-B14F-4D97-AF65-F5344CB8AC3E}">
        <p14:creationId xmlns:p14="http://schemas.microsoft.com/office/powerpoint/2010/main" val="3278116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a:bodyPr>
          <a:lstStyle/>
          <a:p>
            <a:pPr algn="just">
              <a:lnSpc>
                <a:spcPct val="90000"/>
              </a:lnSpc>
            </a:pPr>
            <a:r>
              <a:rPr lang="en-GB" altLang="en-US" sz="2000" dirty="0"/>
              <a:t>Usually include investor protection against unlawful conduct by Host State or its agencies: </a:t>
            </a:r>
          </a:p>
          <a:p>
            <a:pPr algn="just">
              <a:lnSpc>
                <a:spcPct val="90000"/>
              </a:lnSpc>
            </a:pPr>
            <a:endParaRPr lang="en-GB" altLang="en-US" sz="2000" dirty="0"/>
          </a:p>
          <a:p>
            <a:pPr lvl="1" algn="just">
              <a:lnSpc>
                <a:spcPct val="90000"/>
              </a:lnSpc>
              <a:buFont typeface="Wingdings" panose="05000000000000000000" pitchFamily="2" charset="2"/>
              <a:buChar char="ü"/>
            </a:pPr>
            <a:r>
              <a:rPr lang="en-GB" altLang="en-US" sz="1800" dirty="0"/>
              <a:t>Protection from uncompensated expropriation</a:t>
            </a:r>
          </a:p>
          <a:p>
            <a:pPr lvl="1" algn="just">
              <a:lnSpc>
                <a:spcPct val="90000"/>
              </a:lnSpc>
              <a:buFont typeface="Wingdings" panose="05000000000000000000" pitchFamily="2" charset="2"/>
              <a:buChar char="ü"/>
            </a:pPr>
            <a:r>
              <a:rPr lang="en-GB" altLang="en-US" sz="1800" dirty="0"/>
              <a:t>Fair and equitable treatment</a:t>
            </a:r>
          </a:p>
          <a:p>
            <a:pPr lvl="1" algn="just">
              <a:lnSpc>
                <a:spcPct val="90000"/>
              </a:lnSpc>
              <a:buFont typeface="Wingdings" panose="05000000000000000000" pitchFamily="2" charset="2"/>
              <a:buChar char="ü"/>
            </a:pPr>
            <a:r>
              <a:rPr lang="en-GB" altLang="en-US" sz="1800" dirty="0"/>
              <a:t>Full protection and security</a:t>
            </a:r>
          </a:p>
          <a:p>
            <a:pPr lvl="1" algn="just">
              <a:lnSpc>
                <a:spcPct val="90000"/>
              </a:lnSpc>
              <a:buFont typeface="Wingdings" panose="05000000000000000000" pitchFamily="2" charset="2"/>
              <a:buChar char="ü"/>
            </a:pPr>
            <a:r>
              <a:rPr lang="en-GB" altLang="en-US" sz="1800" dirty="0"/>
              <a:t>Non-discrimination</a:t>
            </a:r>
          </a:p>
          <a:p>
            <a:pPr lvl="1" algn="just">
              <a:lnSpc>
                <a:spcPct val="90000"/>
              </a:lnSpc>
              <a:buFont typeface="Wingdings" panose="05000000000000000000" pitchFamily="2" charset="2"/>
              <a:buChar char="ü"/>
            </a:pPr>
            <a:r>
              <a:rPr lang="en-GB" altLang="en-US" sz="1800" dirty="0"/>
              <a:t>National treatment and Most Favoured Nation treatment</a:t>
            </a:r>
          </a:p>
          <a:p>
            <a:pPr lvl="1" algn="just">
              <a:lnSpc>
                <a:spcPct val="90000"/>
              </a:lnSpc>
              <a:buFont typeface="Wingdings" panose="05000000000000000000" pitchFamily="2" charset="2"/>
              <a:buChar char="ü"/>
            </a:pPr>
            <a:r>
              <a:rPr lang="en-GB" altLang="en-US" sz="1800" dirty="0"/>
              <a:t>Freedom of transfer of capital or profits</a:t>
            </a:r>
          </a:p>
          <a:p>
            <a:pPr lvl="1" algn="just">
              <a:lnSpc>
                <a:spcPct val="90000"/>
              </a:lnSpc>
              <a:buFont typeface="Wingdings" panose="05000000000000000000" pitchFamily="2" charset="2"/>
              <a:buChar char="ü"/>
            </a:pPr>
            <a:r>
              <a:rPr lang="en-GB" altLang="en-US" sz="1800" dirty="0"/>
              <a:t>Protection from arbitrary or discriminatory measures</a:t>
            </a:r>
          </a:p>
          <a:p>
            <a:pPr lvl="1" algn="just">
              <a:lnSpc>
                <a:spcPct val="90000"/>
              </a:lnSpc>
              <a:buFont typeface="Wingdings" panose="05000000000000000000" pitchFamily="2" charset="2"/>
              <a:buChar char="ü"/>
            </a:pPr>
            <a:r>
              <a:rPr lang="en-GB" altLang="en-US" sz="1800" dirty="0"/>
              <a:t>Observance of obligations (the so-called umbrella clause)</a:t>
            </a:r>
          </a:p>
          <a:p>
            <a:pPr lvl="1" algn="just">
              <a:lnSpc>
                <a:spcPct val="90000"/>
              </a:lnSpc>
              <a:buFont typeface="Wingdings" panose="05000000000000000000" pitchFamily="2" charset="2"/>
              <a:buChar char="ü"/>
            </a:pPr>
            <a:endParaRPr lang="en-GB" altLang="en-US" sz="1800" dirty="0"/>
          </a:p>
          <a:p>
            <a:pPr algn="just">
              <a:lnSpc>
                <a:spcPct val="90000"/>
              </a:lnSpc>
              <a:buFont typeface="Wingdings" panose="05000000000000000000" pitchFamily="2" charset="2"/>
              <a:buChar char="ü"/>
            </a:pPr>
            <a:r>
              <a:rPr lang="en-GB" altLang="en-US" sz="2000" dirty="0"/>
              <a:t>Usually include Investor-State dispute arbitration clause</a:t>
            </a:r>
          </a:p>
          <a:p>
            <a:pPr marL="0" indent="0" algn="just">
              <a:buClrTx/>
              <a:buNone/>
            </a:pPr>
            <a:endParaRPr lang="en-US" sz="1800" dirty="0"/>
          </a:p>
        </p:txBody>
      </p:sp>
      <p:sp>
        <p:nvSpPr>
          <p:cNvPr id="5" name="Title 1"/>
          <p:cNvSpPr>
            <a:spLocks noGrp="1"/>
          </p:cNvSpPr>
          <p:nvPr>
            <p:ph type="title"/>
          </p:nvPr>
        </p:nvSpPr>
        <p:spPr/>
        <p:txBody>
          <a:bodyPr/>
          <a:lstStyle/>
          <a:p>
            <a:r>
              <a:rPr lang="en-US" altLang="en-US" sz="2800" dirty="0"/>
              <a:t>I. General Introduction to Arbitration: </a:t>
            </a:r>
            <a:br>
              <a:rPr lang="en-US" altLang="en-US" sz="2800" dirty="0"/>
            </a:br>
            <a:r>
              <a:rPr lang="en-GB" altLang="en-US" sz="2800" b="0" i="1" dirty="0"/>
              <a:t>Typical substantive protections</a:t>
            </a:r>
            <a:endParaRPr lang="en-US" b="0" i="1" dirty="0"/>
          </a:p>
        </p:txBody>
      </p:sp>
    </p:spTree>
    <p:extLst>
      <p:ext uri="{BB962C8B-B14F-4D97-AF65-F5344CB8AC3E}">
        <p14:creationId xmlns:p14="http://schemas.microsoft.com/office/powerpoint/2010/main" val="128033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latin typeface="+mj-lt"/>
              </a:rPr>
              <a:t>II. Practical Exercises:</a:t>
            </a:r>
          </a:p>
          <a:p>
            <a:pPr marL="0" indent="0" algn="ctr">
              <a:buNone/>
            </a:pPr>
            <a:r>
              <a:rPr lang="en-US" sz="3200" i="1" dirty="0">
                <a:solidFill>
                  <a:srgbClr val="B23427"/>
                </a:solidFill>
                <a:latin typeface="+mj-lt"/>
              </a:rPr>
              <a:t>Exercise1:</a:t>
            </a:r>
          </a:p>
          <a:p>
            <a:pPr marL="0" indent="0" algn="ctr">
              <a:buNone/>
            </a:pPr>
            <a:r>
              <a:rPr lang="en-US" sz="3200" i="1" dirty="0">
                <a:solidFill>
                  <a:srgbClr val="B23427"/>
                </a:solidFill>
                <a:latin typeface="+mj-lt"/>
              </a:rPr>
              <a:t>The Validity of Arbitration Clauses</a:t>
            </a:r>
          </a:p>
          <a:p>
            <a:pPr marL="0" indent="0" algn="ctr">
              <a:buNone/>
            </a:pPr>
            <a:endParaRPr lang="en-US" sz="3200" i="1" dirty="0">
              <a:solidFill>
                <a:srgbClr val="B23427"/>
              </a:solidFill>
              <a:latin typeface="+mj-lt"/>
            </a:endParaRPr>
          </a:p>
          <a:p>
            <a:pPr marL="0" indent="0" algn="ctr">
              <a:buNone/>
            </a:pPr>
            <a:endParaRPr lang="en-US" sz="3200" b="1" dirty="0">
              <a:solidFill>
                <a:srgbClr val="B23427"/>
              </a:solidFill>
              <a:latin typeface="+mj-lt"/>
            </a:endParaRPr>
          </a:p>
        </p:txBody>
      </p:sp>
    </p:spTree>
    <p:extLst>
      <p:ext uri="{BB962C8B-B14F-4D97-AF65-F5344CB8AC3E}">
        <p14:creationId xmlns:p14="http://schemas.microsoft.com/office/powerpoint/2010/main" val="31710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dirty="0"/>
          </a:p>
        </p:txBody>
      </p:sp>
      <p:sp>
        <p:nvSpPr>
          <p:cNvPr id="3" name="Content Placeholder 2"/>
          <p:cNvSpPr>
            <a:spLocks noGrp="1"/>
          </p:cNvSpPr>
          <p:nvPr>
            <p:ph idx="1"/>
          </p:nvPr>
        </p:nvSpPr>
        <p:spPr/>
        <p:txBody>
          <a:bodyPr/>
          <a:lstStyle/>
          <a:p>
            <a:pPr algn="just"/>
            <a:endParaRPr lang="en-US" sz="1800" b="1" u="sng" dirty="0"/>
          </a:p>
          <a:p>
            <a:pPr algn="just"/>
            <a:r>
              <a:rPr lang="en-US" sz="2000" b="1" u="sng" dirty="0"/>
              <a:t>Exercise: </a:t>
            </a:r>
          </a:p>
          <a:p>
            <a:pPr algn="just"/>
            <a:endParaRPr lang="en-US" sz="2000" dirty="0"/>
          </a:p>
          <a:p>
            <a:pPr lvl="1" algn="just"/>
            <a:r>
              <a:rPr lang="en-US" sz="2000" dirty="0"/>
              <a:t>You will form several groups of 10 lawyers/trainee-lawyers.</a:t>
            </a:r>
          </a:p>
          <a:p>
            <a:pPr lvl="1" algn="just"/>
            <a:endParaRPr lang="en-US" sz="2000" dirty="0"/>
          </a:p>
          <a:p>
            <a:pPr lvl="1" algn="just"/>
            <a:r>
              <a:rPr lang="en-US" sz="2000" dirty="0"/>
              <a:t>Based on the “facts” and the supporting documents, you are invited to build legal arguments for or against (each group chooses to be for or against) the competence of an arbitration tribunal administered under the HKIAC. </a:t>
            </a:r>
          </a:p>
          <a:p>
            <a:pPr marL="0" indent="0">
              <a:buNone/>
            </a:pPr>
            <a:endParaRPr lang="fr-FR" dirty="0"/>
          </a:p>
        </p:txBody>
      </p:sp>
    </p:spTree>
    <p:extLst>
      <p:ext uri="{BB962C8B-B14F-4D97-AF65-F5344CB8AC3E}">
        <p14:creationId xmlns:p14="http://schemas.microsoft.com/office/powerpoint/2010/main" val="392956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b="0" i="1" dirty="0"/>
          </a:p>
        </p:txBody>
      </p:sp>
      <p:sp>
        <p:nvSpPr>
          <p:cNvPr id="3" name="Content Placeholder 2"/>
          <p:cNvSpPr>
            <a:spLocks noGrp="1"/>
          </p:cNvSpPr>
          <p:nvPr>
            <p:ph idx="1"/>
          </p:nvPr>
        </p:nvSpPr>
        <p:spPr/>
        <p:txBody>
          <a:bodyPr/>
          <a:lstStyle/>
          <a:p>
            <a:pPr algn="just"/>
            <a:r>
              <a:rPr lang="en-US" sz="2000" b="1" u="sng" dirty="0"/>
              <a:t>Background: </a:t>
            </a:r>
          </a:p>
          <a:p>
            <a:pPr algn="just"/>
            <a:endParaRPr lang="en-US" sz="2000" dirty="0"/>
          </a:p>
          <a:p>
            <a:pPr lvl="1" algn="just"/>
            <a:r>
              <a:rPr lang="en-US" sz="2000" dirty="0"/>
              <a:t>The “</a:t>
            </a:r>
            <a:r>
              <a:rPr lang="en-US" sz="2000" b="1" dirty="0"/>
              <a:t>Tribunal</a:t>
            </a:r>
            <a:r>
              <a:rPr lang="en-US" sz="2000" dirty="0"/>
              <a:t>”: an arbitration tribunal seated in Hong Kong and established according to the Hong Kong International Arbitration Centre (the “</a:t>
            </a:r>
            <a:r>
              <a:rPr lang="en-US" sz="2000" b="1" dirty="0"/>
              <a:t>HKIAC</a:t>
            </a:r>
            <a:r>
              <a:rPr lang="en-US" sz="2000" dirty="0"/>
              <a:t>”)</a:t>
            </a:r>
          </a:p>
          <a:p>
            <a:pPr lvl="1" algn="just"/>
            <a:endParaRPr lang="en-US" sz="2000" dirty="0"/>
          </a:p>
          <a:p>
            <a:pPr lvl="1" algn="just"/>
            <a:r>
              <a:rPr lang="en-US" sz="2000" dirty="0"/>
              <a:t>The “</a:t>
            </a:r>
            <a:r>
              <a:rPr lang="en-US" sz="2000" b="1" dirty="0"/>
              <a:t>Claimant</a:t>
            </a:r>
            <a:r>
              <a:rPr lang="en-US" sz="2000" dirty="0"/>
              <a:t>” or the “</a:t>
            </a:r>
            <a:r>
              <a:rPr lang="en-US" sz="2000" b="1" dirty="0"/>
              <a:t>Construction Company</a:t>
            </a:r>
            <a:r>
              <a:rPr lang="en-US" sz="2000" dirty="0"/>
              <a:t>”: a joint-venture company established in Vietnam by two foreign investors (Korean and Swiss)</a:t>
            </a:r>
          </a:p>
          <a:p>
            <a:pPr lvl="1" algn="just"/>
            <a:endParaRPr lang="en-US" sz="2000" dirty="0"/>
          </a:p>
          <a:p>
            <a:pPr lvl="1" algn="just"/>
            <a:r>
              <a:rPr lang="en-US" sz="2000" dirty="0"/>
              <a:t>The “</a:t>
            </a:r>
            <a:r>
              <a:rPr lang="en-US" sz="2000" b="1" dirty="0"/>
              <a:t>Respondent</a:t>
            </a:r>
            <a:r>
              <a:rPr lang="en-US" sz="2000" dirty="0"/>
              <a:t>” or the “</a:t>
            </a:r>
            <a:r>
              <a:rPr lang="en-US" sz="2000" b="1" dirty="0"/>
              <a:t>Client</a:t>
            </a:r>
            <a:r>
              <a:rPr lang="en-US" sz="2000" dirty="0"/>
              <a:t>”: a domestically-invested Vietnamese company</a:t>
            </a:r>
            <a:endParaRPr lang="fr-FR" sz="2000" dirty="0"/>
          </a:p>
        </p:txBody>
      </p:sp>
    </p:spTree>
    <p:extLst>
      <p:ext uri="{BB962C8B-B14F-4D97-AF65-F5344CB8AC3E}">
        <p14:creationId xmlns:p14="http://schemas.microsoft.com/office/powerpoint/2010/main" val="346539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arbitration seminar	 </a:t>
            </a:r>
            <a:endParaRPr lang="fr-FR" dirty="0"/>
          </a:p>
        </p:txBody>
      </p:sp>
      <p:sp>
        <p:nvSpPr>
          <p:cNvPr id="3" name="Content Placeholder 2"/>
          <p:cNvSpPr>
            <a:spLocks noGrp="1"/>
          </p:cNvSpPr>
          <p:nvPr>
            <p:ph idx="1"/>
          </p:nvPr>
        </p:nvSpPr>
        <p:spPr/>
        <p:txBody>
          <a:bodyPr/>
          <a:lstStyle/>
          <a:p>
            <a:pPr marL="514350" indent="-514350" algn="just">
              <a:buFont typeface="+mj-lt"/>
              <a:buAutoNum type="romanUcPeriod"/>
            </a:pPr>
            <a:r>
              <a:rPr lang="en-US" sz="2000" dirty="0"/>
              <a:t>General Introduction to Arbitration</a:t>
            </a:r>
          </a:p>
          <a:p>
            <a:pPr marL="514350" indent="-514350" algn="just">
              <a:buFont typeface="+mj-lt"/>
              <a:buAutoNum type="romanUcPeriod"/>
            </a:pPr>
            <a:r>
              <a:rPr lang="en-US" sz="2000" dirty="0"/>
              <a:t>Practical Exercises:</a:t>
            </a:r>
          </a:p>
          <a:p>
            <a:pPr marL="914400" lvl="1" indent="-514350" algn="just">
              <a:buFont typeface="+mj-lt"/>
              <a:buAutoNum type="arabicPeriod"/>
            </a:pPr>
            <a:r>
              <a:rPr lang="en-US" sz="2000" i="1" dirty="0"/>
              <a:t>Exercise 1: Validity of Arbitration Clauses</a:t>
            </a:r>
          </a:p>
          <a:p>
            <a:pPr marL="914400" lvl="1" indent="-514350" algn="just">
              <a:buFont typeface="+mj-lt"/>
              <a:buAutoNum type="arabicPeriod"/>
            </a:pPr>
            <a:r>
              <a:rPr lang="en-US" sz="2000" i="1" dirty="0"/>
              <a:t>Exercise 2: Definition of “Investment” in Investor-State Arbitration</a:t>
            </a:r>
          </a:p>
          <a:p>
            <a:pPr marL="514350" indent="-514350" algn="just">
              <a:buFont typeface="+mj-lt"/>
              <a:buAutoNum type="romanUcPeriod"/>
            </a:pPr>
            <a:r>
              <a:rPr lang="en-US" sz="2000" dirty="0"/>
              <a:t>Presentation of the Vietnam-European Union FTA and the dispute settlement mechanism</a:t>
            </a:r>
          </a:p>
          <a:p>
            <a:pPr marL="514350" indent="-514350" algn="just">
              <a:buFont typeface="+mj-lt"/>
              <a:buAutoNum type="romanUcPeriod"/>
            </a:pPr>
            <a:r>
              <a:rPr lang="en-US" sz="2000" dirty="0"/>
              <a:t>Specific Topics: </a:t>
            </a:r>
          </a:p>
          <a:p>
            <a:pPr marL="914400" lvl="1" indent="-514350" algn="just">
              <a:buFont typeface="+mj-lt"/>
              <a:buAutoNum type="arabicPeriod"/>
            </a:pPr>
            <a:r>
              <a:rPr lang="en-US" sz="2000" i="1" dirty="0"/>
              <a:t>Lawyers' skills in resolving international credit contract disputes and solutions to prevent and limit risks</a:t>
            </a:r>
          </a:p>
          <a:p>
            <a:pPr marL="914400" lvl="1" indent="-514350" algn="just">
              <a:buFont typeface="+mj-lt"/>
              <a:buAutoNum type="arabicPeriod"/>
            </a:pPr>
            <a:r>
              <a:rPr lang="en-US" sz="2000" i="1" dirty="0"/>
              <a:t>The Vienna Convention on Contracts for International Sales of Goods</a:t>
            </a:r>
          </a:p>
          <a:p>
            <a:pPr marL="914400" lvl="1" indent="-514350" algn="just">
              <a:buFont typeface="+mj-lt"/>
              <a:buAutoNum type="arabicPeriod"/>
            </a:pPr>
            <a:r>
              <a:rPr lang="en-US" sz="2000" i="1" dirty="0"/>
              <a:t>Article 420 of the New Vietnamese Civil Code</a:t>
            </a:r>
          </a:p>
          <a:p>
            <a:pPr marL="514350" indent="-514350" algn="just">
              <a:buFont typeface="+mj-lt"/>
              <a:buAutoNum type="romanUcPeriod"/>
            </a:pPr>
            <a:endParaRPr lang="fr-FR" dirty="0"/>
          </a:p>
        </p:txBody>
      </p:sp>
    </p:spTree>
    <p:extLst>
      <p:ext uri="{BB962C8B-B14F-4D97-AF65-F5344CB8AC3E}">
        <p14:creationId xmlns:p14="http://schemas.microsoft.com/office/powerpoint/2010/main" val="3745604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dirty="0"/>
          </a:p>
        </p:txBody>
      </p:sp>
      <p:sp>
        <p:nvSpPr>
          <p:cNvPr id="3" name="Content Placeholder 2"/>
          <p:cNvSpPr>
            <a:spLocks noGrp="1"/>
          </p:cNvSpPr>
          <p:nvPr>
            <p:ph idx="1"/>
          </p:nvPr>
        </p:nvSpPr>
        <p:spPr/>
        <p:txBody>
          <a:bodyPr/>
          <a:lstStyle/>
          <a:p>
            <a:pPr algn="just"/>
            <a:r>
              <a:rPr lang="en-US" sz="2000" b="1" u="sng" dirty="0"/>
              <a:t>Facts: The Construction Contract</a:t>
            </a:r>
          </a:p>
          <a:p>
            <a:pPr algn="just"/>
            <a:endParaRPr lang="en-US" sz="2000" dirty="0"/>
          </a:p>
          <a:p>
            <a:pPr lvl="1" algn="just"/>
            <a:r>
              <a:rPr lang="en-US" sz="2000" dirty="0"/>
              <a:t>The Construction Company and the Client entered into a construction contract according to which the Construction Company is to build a building according to a design that would be provided by the Client</a:t>
            </a:r>
            <a:r>
              <a:rPr lang="en-US" sz="2000" dirty="0">
                <a:solidFill>
                  <a:srgbClr val="FF0000"/>
                </a:solidFill>
              </a:rPr>
              <a:t> </a:t>
            </a:r>
            <a:r>
              <a:rPr lang="en-US" sz="2000" dirty="0"/>
              <a:t>(the “</a:t>
            </a:r>
            <a:r>
              <a:rPr lang="en-US" sz="2000" b="1" dirty="0"/>
              <a:t>Construction Contract</a:t>
            </a:r>
            <a:r>
              <a:rPr lang="en-US" sz="2000" dirty="0"/>
              <a:t>”).</a:t>
            </a:r>
          </a:p>
          <a:p>
            <a:pPr lvl="1" algn="just"/>
            <a:endParaRPr lang="en-US" sz="2000" dirty="0"/>
          </a:p>
          <a:p>
            <a:pPr lvl="1" algn="just"/>
            <a:r>
              <a:rPr lang="fr-FR" sz="2000" dirty="0"/>
              <a:t>The Construction </a:t>
            </a:r>
            <a:r>
              <a:rPr lang="en-GB" sz="2000" dirty="0"/>
              <a:t>Contract provides for a specific timeline for the construction work to be implemented by the Construction Company and for the payments schedule by the Client.</a:t>
            </a:r>
          </a:p>
          <a:p>
            <a:pPr lvl="1" algn="just"/>
            <a:endParaRPr lang="en-GB" sz="2000" dirty="0"/>
          </a:p>
        </p:txBody>
      </p:sp>
    </p:spTree>
    <p:extLst>
      <p:ext uri="{BB962C8B-B14F-4D97-AF65-F5344CB8AC3E}">
        <p14:creationId xmlns:p14="http://schemas.microsoft.com/office/powerpoint/2010/main" val="2957849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dirty="0"/>
          </a:p>
        </p:txBody>
      </p:sp>
      <p:sp>
        <p:nvSpPr>
          <p:cNvPr id="3" name="Content Placeholder 2"/>
          <p:cNvSpPr>
            <a:spLocks noGrp="1"/>
          </p:cNvSpPr>
          <p:nvPr>
            <p:ph idx="1"/>
          </p:nvPr>
        </p:nvSpPr>
        <p:spPr/>
        <p:txBody>
          <a:bodyPr/>
          <a:lstStyle/>
          <a:p>
            <a:r>
              <a:rPr lang="en-US" sz="2000" b="1" u="sng" dirty="0"/>
              <a:t>Facts: The dispute</a:t>
            </a:r>
          </a:p>
          <a:p>
            <a:pPr algn="just"/>
            <a:endParaRPr lang="en-US" sz="2000" b="1" u="sng" dirty="0"/>
          </a:p>
          <a:p>
            <a:pPr lvl="1" algn="just"/>
            <a:r>
              <a:rPr lang="en-US" sz="2000" dirty="0"/>
              <a:t>The design provided by the Client is not fit for purpose and the Construction Company and the Client have to work on the design for a long time in order to fix it. </a:t>
            </a:r>
          </a:p>
          <a:p>
            <a:pPr lvl="1" algn="just"/>
            <a:endParaRPr lang="en-US" sz="2000" dirty="0"/>
          </a:p>
          <a:p>
            <a:pPr lvl="1" algn="just"/>
            <a:r>
              <a:rPr lang="en-US" sz="2000" dirty="0"/>
              <a:t>The construction work is delayed and so the timeline provided in the Construction Contract cannot be met by the Construction Company. </a:t>
            </a:r>
          </a:p>
          <a:p>
            <a:pPr lvl="1" algn="just"/>
            <a:endParaRPr lang="en-US" sz="2000" dirty="0"/>
          </a:p>
          <a:p>
            <a:pPr lvl="1" algn="just"/>
            <a:r>
              <a:rPr lang="en-US" sz="2000" dirty="0"/>
              <a:t>The Client retains the payments agreed in the schedule of payments despite the delays in the construction work and the additional design work provided by the Construction Company. </a:t>
            </a:r>
          </a:p>
          <a:p>
            <a:pPr lvl="1" algn="just"/>
            <a:endParaRPr lang="fr-FR" dirty="0"/>
          </a:p>
        </p:txBody>
      </p:sp>
    </p:spTree>
    <p:extLst>
      <p:ext uri="{BB962C8B-B14F-4D97-AF65-F5344CB8AC3E}">
        <p14:creationId xmlns:p14="http://schemas.microsoft.com/office/powerpoint/2010/main" val="4040602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dirty="0"/>
          </a:p>
        </p:txBody>
      </p:sp>
      <p:sp>
        <p:nvSpPr>
          <p:cNvPr id="3" name="Content Placeholder 2"/>
          <p:cNvSpPr>
            <a:spLocks noGrp="1"/>
          </p:cNvSpPr>
          <p:nvPr>
            <p:ph idx="1"/>
          </p:nvPr>
        </p:nvSpPr>
        <p:spPr/>
        <p:txBody>
          <a:bodyPr/>
          <a:lstStyle/>
          <a:p>
            <a:pPr algn="just"/>
            <a:r>
              <a:rPr lang="en-US" sz="1800" b="1" u="sng" dirty="0"/>
              <a:t>Facts: The initiative to launch an arbitration procedure</a:t>
            </a:r>
          </a:p>
          <a:p>
            <a:pPr algn="just"/>
            <a:endParaRPr lang="en-US" sz="1800" dirty="0"/>
          </a:p>
          <a:p>
            <a:pPr lvl="1" algn="just"/>
            <a:r>
              <a:rPr lang="en-US" sz="1800" dirty="0"/>
              <a:t>The Construction Company decides to initiate an arbitration procedure against the Client and seek the opinion of the </a:t>
            </a:r>
            <a:r>
              <a:rPr lang="fr-FR" sz="1800" dirty="0"/>
              <a:t>Pacific International Arbitration Center (</a:t>
            </a:r>
            <a:r>
              <a:rPr lang="fr-FR" sz="1800" b="1" dirty="0"/>
              <a:t>PIAC</a:t>
            </a:r>
            <a:r>
              <a:rPr lang="fr-FR" sz="1800" dirty="0"/>
              <a:t>)</a:t>
            </a:r>
            <a:r>
              <a:rPr lang="en-US" sz="1800" dirty="0"/>
              <a:t> on the arbitration clause contained in the Construction Contract:  </a:t>
            </a:r>
          </a:p>
          <a:p>
            <a:pPr marL="457200" lvl="1" indent="0" algn="just">
              <a:buNone/>
            </a:pPr>
            <a:endParaRPr lang="en-US" sz="1800" dirty="0"/>
          </a:p>
          <a:p>
            <a:pPr marL="857250" lvl="2" indent="0" algn="just">
              <a:buNone/>
            </a:pPr>
            <a:r>
              <a:rPr lang="en-US" sz="1600" u="sng" dirty="0"/>
              <a:t>Supporting document 1: </a:t>
            </a:r>
          </a:p>
          <a:p>
            <a:pPr marL="857250" lvl="2" indent="0" algn="just">
              <a:buNone/>
            </a:pPr>
            <a:r>
              <a:rPr lang="en-US" sz="1600" i="1" dirty="0"/>
              <a:t>Arbitration clause of the Construction Contract</a:t>
            </a:r>
            <a:endParaRPr lang="en-US" sz="1600" dirty="0"/>
          </a:p>
          <a:p>
            <a:pPr marL="857250" lvl="2" indent="0" algn="just">
              <a:buNone/>
            </a:pPr>
            <a:endParaRPr lang="en-US" sz="1600" u="sng" dirty="0"/>
          </a:p>
          <a:p>
            <a:pPr marL="857250" lvl="2" indent="0" algn="just">
              <a:buNone/>
            </a:pPr>
            <a:r>
              <a:rPr lang="en-US" sz="1600" u="sng" dirty="0"/>
              <a:t>Supporting document 2: </a:t>
            </a:r>
          </a:p>
          <a:p>
            <a:pPr marL="857250" lvl="2" indent="0" algn="just">
              <a:buNone/>
            </a:pPr>
            <a:r>
              <a:rPr lang="en-US" sz="1600" i="1" dirty="0"/>
              <a:t>Extract of the official letter of the PIAC in answer to the request of the Construction Company</a:t>
            </a:r>
          </a:p>
          <a:p>
            <a:pPr marL="857250" lvl="2" indent="0" algn="just">
              <a:buNone/>
            </a:pPr>
            <a:endParaRPr lang="en-US" sz="1800" i="1" dirty="0"/>
          </a:p>
          <a:p>
            <a:pPr lvl="1" algn="just"/>
            <a:r>
              <a:rPr lang="en-US" sz="1800" dirty="0"/>
              <a:t>The Construction Company decides to initiate the procedure directly with the HKIAC.</a:t>
            </a:r>
          </a:p>
        </p:txBody>
      </p:sp>
    </p:spTree>
    <p:extLst>
      <p:ext uri="{BB962C8B-B14F-4D97-AF65-F5344CB8AC3E}">
        <p14:creationId xmlns:p14="http://schemas.microsoft.com/office/powerpoint/2010/main" val="109903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1:</a:t>
            </a:r>
            <a:br>
              <a:rPr lang="en-US" dirty="0"/>
            </a:br>
            <a:r>
              <a:rPr lang="en-US" b="0" i="1" dirty="0"/>
              <a:t>The Validity of Arbitration Clauses</a:t>
            </a:r>
            <a:endParaRPr lang="fr-FR" dirty="0"/>
          </a:p>
        </p:txBody>
      </p:sp>
      <p:sp>
        <p:nvSpPr>
          <p:cNvPr id="3" name="Content Placeholder 2"/>
          <p:cNvSpPr>
            <a:spLocks noGrp="1"/>
          </p:cNvSpPr>
          <p:nvPr>
            <p:ph idx="1"/>
          </p:nvPr>
        </p:nvSpPr>
        <p:spPr/>
        <p:txBody>
          <a:bodyPr/>
          <a:lstStyle/>
          <a:p>
            <a:pPr algn="just"/>
            <a:endParaRPr lang="en-US" sz="1800" b="1" u="sng" dirty="0"/>
          </a:p>
          <a:p>
            <a:pPr algn="just"/>
            <a:endParaRPr lang="en-US" sz="1800" b="1" u="sng" dirty="0"/>
          </a:p>
          <a:p>
            <a:pPr algn="just"/>
            <a:r>
              <a:rPr lang="en-US" sz="1800" b="1" u="sng" dirty="0"/>
              <a:t>Additional supporting document:</a:t>
            </a:r>
          </a:p>
          <a:p>
            <a:pPr marL="800100" lvl="2" indent="0" algn="just">
              <a:buNone/>
            </a:pPr>
            <a:endParaRPr lang="en-US" sz="1800" u="sng" dirty="0"/>
          </a:p>
          <a:p>
            <a:pPr marL="800100" lvl="2" indent="0" algn="just">
              <a:buNone/>
            </a:pPr>
            <a:r>
              <a:rPr lang="en-US" sz="1800" u="sng" dirty="0"/>
              <a:t>Supporting Document 3: </a:t>
            </a:r>
          </a:p>
          <a:p>
            <a:pPr marL="800100" lvl="2" indent="0" algn="just">
              <a:buNone/>
            </a:pPr>
            <a:r>
              <a:rPr lang="en-US" sz="1800" i="1" dirty="0"/>
              <a:t>Article 30.5 of the PIAC Rules and Article 4.5 of the Law on Commercial Arbitration of Vietnam </a:t>
            </a:r>
          </a:p>
        </p:txBody>
      </p:sp>
    </p:spTree>
    <p:extLst>
      <p:ext uri="{BB962C8B-B14F-4D97-AF65-F5344CB8AC3E}">
        <p14:creationId xmlns:p14="http://schemas.microsoft.com/office/powerpoint/2010/main" val="1378256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b="1" dirty="0">
              <a:solidFill>
                <a:srgbClr val="B23427"/>
              </a:solidFill>
            </a:endParaRPr>
          </a:p>
          <a:p>
            <a:pPr marL="0" indent="0" algn="ctr">
              <a:buNone/>
            </a:pPr>
            <a:endParaRPr lang="en-US" b="1" dirty="0">
              <a:solidFill>
                <a:srgbClr val="B23427"/>
              </a:solidFill>
            </a:endParaRPr>
          </a:p>
          <a:p>
            <a:pPr marL="0" indent="0" algn="ctr">
              <a:buNone/>
            </a:pPr>
            <a:endParaRPr lang="en-US" b="1" dirty="0">
              <a:solidFill>
                <a:srgbClr val="B23427"/>
              </a:solidFill>
            </a:endParaRPr>
          </a:p>
          <a:p>
            <a:pPr marL="0" indent="0" algn="ctr">
              <a:buNone/>
            </a:pPr>
            <a:r>
              <a:rPr lang="en-US" sz="3200" b="1" dirty="0">
                <a:solidFill>
                  <a:srgbClr val="B23427"/>
                </a:solidFill>
              </a:rPr>
              <a:t>II. Practical Exercises:</a:t>
            </a:r>
          </a:p>
          <a:p>
            <a:pPr marL="0" indent="0" algn="ctr">
              <a:buNone/>
            </a:pPr>
            <a:r>
              <a:rPr lang="en-US" sz="3200" i="1" dirty="0">
                <a:solidFill>
                  <a:srgbClr val="B23427"/>
                </a:solidFill>
              </a:rPr>
              <a:t>Exercise 2:</a:t>
            </a:r>
          </a:p>
          <a:p>
            <a:pPr marL="0" indent="0" algn="ctr">
              <a:buNone/>
            </a:pPr>
            <a:r>
              <a:rPr lang="en-US" sz="3200" i="1" dirty="0">
                <a:solidFill>
                  <a:srgbClr val="B23427"/>
                </a:solidFill>
              </a:rPr>
              <a:t>The Definition of “Investment” in Investor-State Arbitration</a:t>
            </a:r>
          </a:p>
        </p:txBody>
      </p:sp>
    </p:spTree>
    <p:extLst>
      <p:ext uri="{BB962C8B-B14F-4D97-AF65-F5344CB8AC3E}">
        <p14:creationId xmlns:p14="http://schemas.microsoft.com/office/powerpoint/2010/main" val="560802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pPr algn="just"/>
            <a:endParaRPr lang="en-US" sz="2000" b="1" u="sng" dirty="0"/>
          </a:p>
          <a:p>
            <a:pPr algn="just"/>
            <a:r>
              <a:rPr lang="en-US" sz="2000" b="1" u="sng" dirty="0"/>
              <a:t>Exercise: </a:t>
            </a:r>
          </a:p>
          <a:p>
            <a:pPr algn="just"/>
            <a:endParaRPr lang="en-US" sz="2000" dirty="0"/>
          </a:p>
          <a:p>
            <a:pPr lvl="1" algn="just"/>
            <a:r>
              <a:rPr lang="en-US" sz="2000" dirty="0"/>
              <a:t>You will form several groups of 10 lawyers/trainee-lawyers.</a:t>
            </a:r>
          </a:p>
          <a:p>
            <a:pPr lvl="1" algn="just"/>
            <a:endParaRPr lang="en-US" sz="2000" dirty="0"/>
          </a:p>
          <a:p>
            <a:pPr lvl="1" algn="just"/>
            <a:r>
              <a:rPr lang="en-US" sz="2000" dirty="0"/>
              <a:t>Based on the “facts” and the supporting documents, you are invited to build legal arguments for and against (each group chooses to be for or against) the existence of an “investment” according to the bilateral investment treaty between Vietnam and Sweden. </a:t>
            </a:r>
          </a:p>
          <a:p>
            <a:endParaRPr lang="fr-FR" dirty="0"/>
          </a:p>
        </p:txBody>
      </p:sp>
    </p:spTree>
    <p:extLst>
      <p:ext uri="{BB962C8B-B14F-4D97-AF65-F5344CB8AC3E}">
        <p14:creationId xmlns:p14="http://schemas.microsoft.com/office/powerpoint/2010/main" val="490544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pPr algn="just"/>
            <a:r>
              <a:rPr lang="en-US" sz="2000" b="1" u="sng" dirty="0"/>
              <a:t>Background:</a:t>
            </a:r>
          </a:p>
          <a:p>
            <a:pPr algn="just"/>
            <a:endParaRPr lang="en-US" sz="2000" dirty="0"/>
          </a:p>
          <a:p>
            <a:pPr algn="just"/>
            <a:r>
              <a:rPr lang="en-US" sz="2000" dirty="0"/>
              <a:t>The “</a:t>
            </a:r>
            <a:r>
              <a:rPr lang="en-US" sz="2000" b="1" dirty="0"/>
              <a:t>Tribunal</a:t>
            </a:r>
            <a:r>
              <a:rPr lang="en-US" sz="2000" dirty="0"/>
              <a:t>”: an arbitration tribunal seated in Geneva and established in accordance with the UNCITRAL Rules.</a:t>
            </a:r>
          </a:p>
          <a:p>
            <a:pPr algn="just"/>
            <a:endParaRPr lang="en-US" sz="2000" dirty="0"/>
          </a:p>
          <a:p>
            <a:pPr algn="just"/>
            <a:r>
              <a:rPr lang="en-US" sz="2000" dirty="0"/>
              <a:t>The “</a:t>
            </a:r>
            <a:r>
              <a:rPr lang="en-US" sz="2000" b="1" dirty="0"/>
              <a:t>Claimant</a:t>
            </a:r>
            <a:r>
              <a:rPr lang="en-US" sz="2000" dirty="0"/>
              <a:t>” or the “</a:t>
            </a:r>
            <a:r>
              <a:rPr lang="en-US" sz="2000" b="1" dirty="0"/>
              <a:t>Swedish Company</a:t>
            </a:r>
            <a:r>
              <a:rPr lang="en-US" sz="2000" dirty="0"/>
              <a:t>”: a Swedish company which had a stable business activity in Vietnam for many years  </a:t>
            </a:r>
          </a:p>
          <a:p>
            <a:pPr algn="just"/>
            <a:endParaRPr lang="en-US" sz="2000" dirty="0"/>
          </a:p>
          <a:p>
            <a:pPr algn="just"/>
            <a:r>
              <a:rPr lang="en-US" sz="2000" dirty="0"/>
              <a:t>The “</a:t>
            </a:r>
            <a:r>
              <a:rPr lang="en-US" sz="2000" b="1" dirty="0"/>
              <a:t>Respondent</a:t>
            </a:r>
            <a:r>
              <a:rPr lang="en-US" sz="2000" dirty="0"/>
              <a:t>” or the “</a:t>
            </a:r>
            <a:r>
              <a:rPr lang="en-US" sz="2000" b="1" dirty="0"/>
              <a:t>State of Vietnam</a:t>
            </a:r>
            <a:r>
              <a:rPr lang="en-US" sz="2000" dirty="0"/>
              <a:t>”: the Socialist Republic of Vietnam, as signatory of an bilateral investment treaty with the State of Sweden </a:t>
            </a:r>
          </a:p>
          <a:p>
            <a:pPr algn="just"/>
            <a:endParaRPr lang="en-US" sz="2000" dirty="0"/>
          </a:p>
          <a:p>
            <a:endParaRPr lang="fr-FR" dirty="0"/>
          </a:p>
        </p:txBody>
      </p:sp>
    </p:spTree>
    <p:extLst>
      <p:ext uri="{BB962C8B-B14F-4D97-AF65-F5344CB8AC3E}">
        <p14:creationId xmlns:p14="http://schemas.microsoft.com/office/powerpoint/2010/main" val="2708351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r>
              <a:rPr lang="en-US" sz="2000" b="1" u="sng" dirty="0"/>
              <a:t>Facts:</a:t>
            </a:r>
          </a:p>
          <a:p>
            <a:endParaRPr lang="en-US" sz="2000" dirty="0"/>
          </a:p>
          <a:p>
            <a:pPr lvl="1" algn="just"/>
            <a:r>
              <a:rPr lang="en-US" sz="2000" dirty="0"/>
              <a:t>The Swedish Company started in 1986 to export staple food products, fertilizers and agricultural tools to Vietnam during the economic and food-shortage crisis.</a:t>
            </a:r>
          </a:p>
          <a:p>
            <a:pPr marL="457200" lvl="1" indent="0" algn="just">
              <a:buNone/>
            </a:pPr>
            <a:endParaRPr lang="en-US" sz="2000" dirty="0"/>
          </a:p>
          <a:p>
            <a:pPr lvl="1" algn="just"/>
            <a:r>
              <a:rPr lang="en-US" sz="2000" dirty="0"/>
              <a:t>The export-import activity was under the monopoly of the State through its State-owned enterprises (the “</a:t>
            </a:r>
            <a:r>
              <a:rPr lang="en-US" sz="2000" b="1" dirty="0"/>
              <a:t>SOEs</a:t>
            </a:r>
            <a:r>
              <a:rPr lang="en-US" sz="2000" dirty="0"/>
              <a:t>”) until 1992, when private businesses could obtain export-import license.</a:t>
            </a:r>
          </a:p>
          <a:p>
            <a:pPr lvl="1" algn="just"/>
            <a:endParaRPr lang="en-US" sz="2000" dirty="0"/>
          </a:p>
          <a:p>
            <a:pPr lvl="1" algn="just"/>
            <a:r>
              <a:rPr lang="en-US" sz="2000" dirty="0"/>
              <a:t>Even after 1992, the Swedish Company kept on exporting essential goods via SOEs. </a:t>
            </a:r>
          </a:p>
        </p:txBody>
      </p:sp>
    </p:spTree>
    <p:extLst>
      <p:ext uri="{BB962C8B-B14F-4D97-AF65-F5344CB8AC3E}">
        <p14:creationId xmlns:p14="http://schemas.microsoft.com/office/powerpoint/2010/main" val="285898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pPr algn="just"/>
            <a:r>
              <a:rPr lang="en-US" sz="2000" b="1" u="sng" dirty="0"/>
              <a:t>Facts:</a:t>
            </a:r>
          </a:p>
          <a:p>
            <a:pPr algn="just"/>
            <a:endParaRPr lang="en-US" sz="2000" dirty="0"/>
          </a:p>
          <a:p>
            <a:pPr lvl="1" algn="just"/>
            <a:r>
              <a:rPr lang="en-US" sz="2000" dirty="0"/>
              <a:t>In 1991, the Vietnamese government issued a license for the establishment of a representative office of the Swedish Company in Hanoi.  </a:t>
            </a:r>
          </a:p>
          <a:p>
            <a:pPr lvl="1" algn="just"/>
            <a:endParaRPr lang="en-US" sz="2000" dirty="0"/>
          </a:p>
          <a:p>
            <a:pPr lvl="1" algn="just"/>
            <a:r>
              <a:rPr lang="en-US" sz="2000" dirty="0"/>
              <a:t>The representative office signed a large number of supply contracts on behalf of the Swedish Company to Vietnamese SOEs, provided technical support and know how to the SOEs and completed market studies. </a:t>
            </a:r>
          </a:p>
          <a:p>
            <a:pPr lvl="1" algn="just"/>
            <a:endParaRPr lang="en-US" sz="2000" dirty="0"/>
          </a:p>
          <a:p>
            <a:pPr lvl="1" algn="just"/>
            <a:r>
              <a:rPr lang="en-US" sz="2000" dirty="0"/>
              <a:t>The Swedish Company continued to supply a large volume of essential goods to Vietnam via its representative office until 1998.</a:t>
            </a:r>
          </a:p>
          <a:p>
            <a:pPr algn="just"/>
            <a:endParaRPr lang="fr-FR" sz="2000" dirty="0"/>
          </a:p>
          <a:p>
            <a:endParaRPr lang="fr-FR" dirty="0"/>
          </a:p>
        </p:txBody>
      </p:sp>
    </p:spTree>
    <p:extLst>
      <p:ext uri="{BB962C8B-B14F-4D97-AF65-F5344CB8AC3E}">
        <p14:creationId xmlns:p14="http://schemas.microsoft.com/office/powerpoint/2010/main" val="1867196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pPr algn="just"/>
            <a:r>
              <a:rPr lang="en-US" sz="2000" b="1" u="sng" dirty="0"/>
              <a:t>The Dispute: </a:t>
            </a:r>
          </a:p>
          <a:p>
            <a:pPr algn="just"/>
            <a:endParaRPr lang="en-US" sz="2000" dirty="0"/>
          </a:p>
          <a:p>
            <a:pPr lvl="1" algn="just"/>
            <a:r>
              <a:rPr lang="en-US" sz="2000" dirty="0"/>
              <a:t>The Swedish Company duly delivered the goods according to the contracts but the SOEs did not always pay the price. </a:t>
            </a:r>
          </a:p>
          <a:p>
            <a:pPr lvl="1" algn="just"/>
            <a:endParaRPr lang="en-US" sz="2000" dirty="0"/>
          </a:p>
          <a:p>
            <a:pPr lvl="1" algn="just"/>
            <a:r>
              <a:rPr lang="en-US" sz="2000" dirty="0"/>
              <a:t>Debts accumulated and despite the confirmations of the SOEs that debts will be paid, in 1998 a large amount debts was still outstanding.</a:t>
            </a:r>
          </a:p>
          <a:p>
            <a:pPr lvl="1" algn="just"/>
            <a:endParaRPr lang="en-US" sz="2000" dirty="0"/>
          </a:p>
          <a:p>
            <a:pPr lvl="1" algn="just"/>
            <a:r>
              <a:rPr lang="en-US" sz="2000" dirty="0"/>
              <a:t>The Swedish Company considers that the default of the SOEs results from the acts of the State of Vietnam as the owner of the State-owned enterprises. </a:t>
            </a:r>
          </a:p>
          <a:p>
            <a:pPr lvl="1" algn="just"/>
            <a:endParaRPr lang="en-US" sz="2000" dirty="0"/>
          </a:p>
        </p:txBody>
      </p:sp>
    </p:spTree>
    <p:extLst>
      <p:ext uri="{BB962C8B-B14F-4D97-AF65-F5344CB8AC3E}">
        <p14:creationId xmlns:p14="http://schemas.microsoft.com/office/powerpoint/2010/main" val="283607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latin typeface="+mj-lt"/>
              </a:rPr>
              <a:t>I. General Introduction to Arbitration</a:t>
            </a:r>
          </a:p>
        </p:txBody>
      </p:sp>
    </p:spTree>
    <p:extLst>
      <p:ext uri="{BB962C8B-B14F-4D97-AF65-F5344CB8AC3E}">
        <p14:creationId xmlns:p14="http://schemas.microsoft.com/office/powerpoint/2010/main" val="3198209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pPr algn="just"/>
            <a:r>
              <a:rPr lang="en-US" sz="2000" b="1" u="sng" dirty="0"/>
              <a:t>Facts: The initiative to launch an arbitration procedure</a:t>
            </a:r>
          </a:p>
          <a:p>
            <a:pPr algn="just"/>
            <a:endParaRPr lang="en-US" sz="2000" b="1" u="sng" dirty="0"/>
          </a:p>
          <a:p>
            <a:pPr lvl="1" algn="just"/>
            <a:r>
              <a:rPr lang="en-US" sz="2000" dirty="0"/>
              <a:t>The Swedish Company considers that the acts of the State of Vietnam are in breach of its obligations under the Bilateral Investment Treaty between Vietnam and Sweden dated 08 September 1993 (the “</a:t>
            </a:r>
            <a:r>
              <a:rPr lang="en-US" sz="2000" b="1" dirty="0"/>
              <a:t>BIT</a:t>
            </a:r>
            <a:r>
              <a:rPr lang="en-US" sz="2000" dirty="0"/>
              <a:t>”).</a:t>
            </a:r>
          </a:p>
          <a:p>
            <a:pPr lvl="1" algn="just"/>
            <a:endParaRPr lang="en-US" sz="2000" dirty="0"/>
          </a:p>
          <a:p>
            <a:pPr lvl="1" algn="just"/>
            <a:r>
              <a:rPr lang="en-US" sz="2000" dirty="0"/>
              <a:t>Based on the BIT, the Swedish Company decides to initiate an arbitration procedure against the State of Vietnam and a Tribunal is established in accordance with article 8 of the BIT.</a:t>
            </a:r>
          </a:p>
          <a:p>
            <a:endParaRPr lang="fr-FR" dirty="0"/>
          </a:p>
        </p:txBody>
      </p:sp>
    </p:spTree>
    <p:extLst>
      <p:ext uri="{BB962C8B-B14F-4D97-AF65-F5344CB8AC3E}">
        <p14:creationId xmlns:p14="http://schemas.microsoft.com/office/powerpoint/2010/main" val="1458861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en-US" dirty="0"/>
          </a:p>
        </p:txBody>
      </p:sp>
      <p:sp>
        <p:nvSpPr>
          <p:cNvPr id="3" name="Content Placeholder 2"/>
          <p:cNvSpPr>
            <a:spLocks noGrp="1"/>
          </p:cNvSpPr>
          <p:nvPr>
            <p:ph idx="1"/>
          </p:nvPr>
        </p:nvSpPr>
        <p:spPr/>
        <p:txBody>
          <a:bodyPr/>
          <a:lstStyle/>
          <a:p>
            <a:r>
              <a:rPr lang="en-US" sz="1800" b="1" u="sng" dirty="0"/>
              <a:t>Facts: The initiative to launch an arbitration procedure</a:t>
            </a:r>
            <a:endParaRPr lang="en-US" sz="1800" dirty="0"/>
          </a:p>
          <a:p>
            <a:pPr algn="just"/>
            <a:endParaRPr lang="en-US" sz="1800" dirty="0"/>
          </a:p>
          <a:p>
            <a:pPr lvl="1" algn="just"/>
            <a:r>
              <a:rPr lang="en-US" sz="1800" dirty="0"/>
              <a:t>The Swedish Company claims, </a:t>
            </a:r>
            <a:r>
              <a:rPr lang="en-US" sz="1800" i="1" dirty="0"/>
              <a:t>inter alia</a:t>
            </a:r>
            <a:r>
              <a:rPr lang="en-US" sz="1800" dirty="0"/>
              <a:t>, that the large scale and long term supply of essential goods and equipment to Vietnam, together with the technical support and know-how provided to SOEs by its representative office, constitute an investment in Vietnam and not merely a series of trade contracts. </a:t>
            </a:r>
          </a:p>
          <a:p>
            <a:pPr lvl="1" algn="just"/>
            <a:endParaRPr lang="en-US" sz="1800" dirty="0"/>
          </a:p>
          <a:p>
            <a:pPr lvl="1" algn="just"/>
            <a:r>
              <a:rPr lang="en-US" sz="1800" dirty="0"/>
              <a:t>Therefore, the outstanding debts should be regarded as an “investment” under the BIT and Vietnam should be regarded as having breached its obligation to grant a fair and equitable treatment to such investment (article 2.1 of the BIT) or has expropriated the investment contrary to article 4.1 of the BIT.  </a:t>
            </a:r>
          </a:p>
          <a:p>
            <a:endParaRPr lang="en-US" dirty="0"/>
          </a:p>
        </p:txBody>
      </p:sp>
      <p:sp>
        <p:nvSpPr>
          <p:cNvPr id="4" name="Rectangle 3"/>
          <p:cNvSpPr/>
          <p:nvPr/>
        </p:nvSpPr>
        <p:spPr>
          <a:xfrm>
            <a:off x="1676400" y="2133600"/>
            <a:ext cx="6781800" cy="646331"/>
          </a:xfrm>
          <a:prstGeom prst="rect">
            <a:avLst/>
          </a:prstGeom>
        </p:spPr>
        <p:txBody>
          <a:bodyPr wrap="square">
            <a:spAutoFit/>
          </a:bodyPr>
          <a:lstStyle/>
          <a:p>
            <a:pPr lvl="1" algn="just"/>
            <a:endParaRPr lang="en-US" dirty="0">
              <a:solidFill>
                <a:srgbClr val="FF0000"/>
              </a:solidFill>
            </a:endParaRPr>
          </a:p>
          <a:p>
            <a:pPr lvl="1" algn="just"/>
            <a:r>
              <a:rPr lang="en-US" dirty="0">
                <a:solidFill>
                  <a:srgbClr val="FF0000"/>
                </a:solidFill>
              </a:rPr>
              <a:t>  </a:t>
            </a:r>
          </a:p>
        </p:txBody>
      </p:sp>
    </p:spTree>
    <p:extLst>
      <p:ext uri="{BB962C8B-B14F-4D97-AF65-F5344CB8AC3E}">
        <p14:creationId xmlns:p14="http://schemas.microsoft.com/office/powerpoint/2010/main" val="1597693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Exercise 2:</a:t>
            </a:r>
            <a:br>
              <a:rPr lang="en-US" dirty="0"/>
            </a:br>
            <a:r>
              <a:rPr lang="en-US" b="0" i="1" dirty="0"/>
              <a:t>The Definition of “Investment”</a:t>
            </a:r>
            <a:endParaRPr lang="fr-FR" dirty="0"/>
          </a:p>
        </p:txBody>
      </p:sp>
      <p:sp>
        <p:nvSpPr>
          <p:cNvPr id="3" name="Content Placeholder 2"/>
          <p:cNvSpPr>
            <a:spLocks noGrp="1"/>
          </p:cNvSpPr>
          <p:nvPr>
            <p:ph idx="1"/>
          </p:nvPr>
        </p:nvSpPr>
        <p:spPr/>
        <p:txBody>
          <a:bodyPr/>
          <a:lstStyle/>
          <a:p>
            <a:r>
              <a:rPr lang="en-US" sz="2000" i="1" u="sng" dirty="0"/>
              <a:t>Supporting Document:</a:t>
            </a:r>
          </a:p>
          <a:p>
            <a:pPr marL="400050" lvl="1" indent="0">
              <a:buNone/>
            </a:pPr>
            <a:endParaRPr lang="en-US" sz="2000" dirty="0"/>
          </a:p>
          <a:p>
            <a:pPr marL="400050" lvl="1" indent="0">
              <a:buNone/>
            </a:pPr>
            <a:r>
              <a:rPr lang="en-US" sz="2000" dirty="0"/>
              <a:t>Preamble and Article 1.1 of the BIT Vietnam-Sweden</a:t>
            </a:r>
          </a:p>
          <a:p>
            <a:pPr marL="400050" lvl="1" indent="0">
              <a:buNone/>
            </a:pPr>
            <a:endParaRPr lang="en-US" sz="2000" dirty="0"/>
          </a:p>
          <a:p>
            <a:pPr marL="400050" lvl="1" indent="0">
              <a:buNone/>
            </a:pPr>
            <a:r>
              <a:rPr lang="en-US" sz="2000" dirty="0"/>
              <a:t>Article 31 of the Vienna Convention on the Law of Treaties</a:t>
            </a:r>
            <a:endParaRPr lang="fr-FR" sz="2000" dirty="0"/>
          </a:p>
        </p:txBody>
      </p:sp>
    </p:spTree>
    <p:extLst>
      <p:ext uri="{BB962C8B-B14F-4D97-AF65-F5344CB8AC3E}">
        <p14:creationId xmlns:p14="http://schemas.microsoft.com/office/powerpoint/2010/main" val="976367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latin typeface="+mj-lt"/>
              </a:rPr>
              <a:t>III. Specific Topics:</a:t>
            </a:r>
          </a:p>
          <a:p>
            <a:pPr marL="0" indent="0" algn="ctr">
              <a:buNone/>
            </a:pPr>
            <a:r>
              <a:rPr lang="en-US" sz="3200" i="1" dirty="0">
                <a:solidFill>
                  <a:srgbClr val="B23427"/>
                </a:solidFill>
                <a:latin typeface="+mj-lt"/>
              </a:rPr>
              <a:t>Presentation of the Vietnam-European Union FTA</a:t>
            </a:r>
          </a:p>
          <a:p>
            <a:endParaRPr lang="fr-FR" dirty="0"/>
          </a:p>
        </p:txBody>
      </p:sp>
    </p:spTree>
    <p:extLst>
      <p:ext uri="{BB962C8B-B14F-4D97-AF65-F5344CB8AC3E}">
        <p14:creationId xmlns:p14="http://schemas.microsoft.com/office/powerpoint/2010/main" val="3112900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III. Presentation of the EUVFTA</a:t>
            </a:r>
            <a:endParaRPr lang="fr-FR" dirty="0"/>
          </a:p>
        </p:txBody>
      </p:sp>
      <p:sp>
        <p:nvSpPr>
          <p:cNvPr id="3" name="Content Placeholder 2"/>
          <p:cNvSpPr>
            <a:spLocks noGrp="1"/>
          </p:cNvSpPr>
          <p:nvPr>
            <p:ph idx="1"/>
          </p:nvPr>
        </p:nvSpPr>
        <p:spPr/>
        <p:txBody>
          <a:bodyPr/>
          <a:lstStyle/>
          <a:p>
            <a:pPr algn="just"/>
            <a:r>
              <a:rPr lang="en-US" sz="2000" dirty="0"/>
              <a:t>The negotiations on the European Union-Vietnam Free Trade Agreement (the “</a:t>
            </a:r>
            <a:r>
              <a:rPr lang="en-US" sz="2000" b="1" dirty="0"/>
              <a:t>EUVFTA</a:t>
            </a:r>
            <a:r>
              <a:rPr lang="en-US" sz="2000" dirty="0"/>
              <a:t>”) has been completed in </a:t>
            </a:r>
            <a:r>
              <a:rPr lang="en-US" sz="2000" b="1" u="sng" dirty="0"/>
              <a:t>December 2015 </a:t>
            </a:r>
            <a:r>
              <a:rPr lang="en-US" sz="2000" dirty="0"/>
              <a:t>and the text of the EUVFTA has been made public in </a:t>
            </a:r>
            <a:r>
              <a:rPr lang="en-US" sz="2000" b="1" u="sng" dirty="0"/>
              <a:t>February 2016</a:t>
            </a:r>
            <a:r>
              <a:rPr lang="en-US" sz="2000" dirty="0"/>
              <a:t>. </a:t>
            </a:r>
          </a:p>
          <a:p>
            <a:pPr algn="just"/>
            <a:endParaRPr lang="en-US" sz="2000" dirty="0"/>
          </a:p>
          <a:p>
            <a:pPr algn="just"/>
            <a:r>
              <a:rPr lang="en-US" sz="2000" dirty="0"/>
              <a:t>The process of final legal review is ongoing; thereafter, the ratification process will start. </a:t>
            </a:r>
          </a:p>
          <a:p>
            <a:pPr algn="just"/>
            <a:endParaRPr lang="en-US" sz="2000" dirty="0"/>
          </a:p>
          <a:p>
            <a:pPr algn="just"/>
            <a:r>
              <a:rPr lang="en-US" sz="2000" dirty="0"/>
              <a:t>The EUVFTA is innovative on a number of provisions related to investment; two good examples are: </a:t>
            </a:r>
          </a:p>
          <a:p>
            <a:pPr algn="just"/>
            <a:endParaRPr lang="en-US" sz="2000" dirty="0"/>
          </a:p>
          <a:p>
            <a:pPr lvl="1" algn="just"/>
            <a:r>
              <a:rPr lang="en-US" sz="2000" dirty="0"/>
              <a:t>The definition of an investment </a:t>
            </a:r>
          </a:p>
          <a:p>
            <a:pPr lvl="1" algn="just"/>
            <a:r>
              <a:rPr lang="en-US" sz="2000" dirty="0"/>
              <a:t>The permanent tribunal </a:t>
            </a:r>
          </a:p>
        </p:txBody>
      </p:sp>
    </p:spTree>
    <p:extLst>
      <p:ext uri="{BB962C8B-B14F-4D97-AF65-F5344CB8AC3E}">
        <p14:creationId xmlns:p14="http://schemas.microsoft.com/office/powerpoint/2010/main" val="3920538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III. Presentation of the EUVFTA</a:t>
            </a:r>
            <a:endParaRPr lang="fr-FR" dirty="0"/>
          </a:p>
        </p:txBody>
      </p:sp>
      <p:sp>
        <p:nvSpPr>
          <p:cNvPr id="3" name="Content Placeholder 2"/>
          <p:cNvSpPr>
            <a:spLocks noGrp="1"/>
          </p:cNvSpPr>
          <p:nvPr>
            <p:ph idx="1"/>
          </p:nvPr>
        </p:nvSpPr>
        <p:spPr/>
        <p:txBody>
          <a:bodyPr/>
          <a:lstStyle/>
          <a:p>
            <a:pPr algn="just"/>
            <a:r>
              <a:rPr lang="en-US" sz="1800" dirty="0"/>
              <a:t>The EUVFTA clarifies the definition of “investment” and makes it more restrictive (See the Supporting Document – Extract of the EUVFTA).</a:t>
            </a:r>
          </a:p>
          <a:p>
            <a:pPr algn="just"/>
            <a:endParaRPr lang="en-US" sz="1800" dirty="0"/>
          </a:p>
          <a:p>
            <a:pPr lvl="1" algn="just"/>
            <a:r>
              <a:rPr lang="en-US" sz="1800" dirty="0"/>
              <a:t>For example, the EUVFTA specifies that: “</a:t>
            </a:r>
            <a:r>
              <a:rPr lang="en-US" sz="1800" i="1" dirty="0"/>
              <a:t>For greater certainty, “claim to money” does not include claims to money that arise solely from commercial contracts for the sale of goods or services […].”</a:t>
            </a:r>
          </a:p>
          <a:p>
            <a:pPr lvl="1" algn="just"/>
            <a:endParaRPr lang="en-US" sz="1800" i="1" dirty="0"/>
          </a:p>
          <a:p>
            <a:pPr lvl="1" algn="just"/>
            <a:r>
              <a:rPr lang="en-US" sz="1800" dirty="0"/>
              <a:t>As another example, the EUVFTA specifies that an “investment” is “</a:t>
            </a:r>
            <a:r>
              <a:rPr lang="en-US" sz="1800" i="1" dirty="0"/>
              <a:t>every kind of asset […] </a:t>
            </a:r>
            <a:r>
              <a:rPr lang="en-US" sz="1800" b="1" i="1" dirty="0"/>
              <a:t>that has the characteristics of an investment, including such characteristics as the commitment of capital or other resources, the expectation of gain or profit, the assumption of risk and for a certain duration</a:t>
            </a:r>
            <a:r>
              <a:rPr lang="en-US" sz="1800" dirty="0"/>
              <a:t>”.</a:t>
            </a:r>
            <a:endParaRPr lang="fr-FR" sz="1800" dirty="0"/>
          </a:p>
        </p:txBody>
      </p:sp>
    </p:spTree>
    <p:extLst>
      <p:ext uri="{BB962C8B-B14F-4D97-AF65-F5344CB8AC3E}">
        <p14:creationId xmlns:p14="http://schemas.microsoft.com/office/powerpoint/2010/main" val="4139677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III. Presentation of the EU-V FTA</a:t>
            </a:r>
            <a:endParaRPr lang="fr-FR" dirty="0"/>
          </a:p>
        </p:txBody>
      </p:sp>
      <p:sp>
        <p:nvSpPr>
          <p:cNvPr id="3" name="Content Placeholder 2"/>
          <p:cNvSpPr>
            <a:spLocks noGrp="1"/>
          </p:cNvSpPr>
          <p:nvPr>
            <p:ph idx="1"/>
          </p:nvPr>
        </p:nvSpPr>
        <p:spPr/>
        <p:txBody>
          <a:bodyPr/>
          <a:lstStyle/>
          <a:p>
            <a:pPr algn="just"/>
            <a:r>
              <a:rPr lang="en-US" sz="1800" dirty="0"/>
              <a:t>The EU-V FTA proposes a </a:t>
            </a:r>
            <a:r>
              <a:rPr lang="en-US" sz="1800" b="1" dirty="0"/>
              <a:t>permanent tribunal </a:t>
            </a:r>
            <a:r>
              <a:rPr lang="en-US" sz="1800" dirty="0"/>
              <a:t>for the settlement of investor-State disputes. </a:t>
            </a:r>
          </a:p>
          <a:p>
            <a:pPr algn="just"/>
            <a:endParaRPr lang="en-US" sz="1800" dirty="0"/>
          </a:p>
          <a:p>
            <a:pPr algn="just"/>
            <a:r>
              <a:rPr lang="en-US" sz="1800" dirty="0"/>
              <a:t>This permanent tribunal may have many advantages compared to the current arbitration settlement contained in most investment treaties (including BITs with EU Member States): </a:t>
            </a:r>
          </a:p>
          <a:p>
            <a:pPr algn="just"/>
            <a:endParaRPr lang="en-US" sz="1800" dirty="0"/>
          </a:p>
          <a:p>
            <a:pPr lvl="1" algn="just"/>
            <a:r>
              <a:rPr lang="en-US" sz="1600" dirty="0"/>
              <a:t>Transparency: reference to the UNCITRAL Rules on Transparency: obligation to make the awards public, etc.</a:t>
            </a:r>
          </a:p>
          <a:p>
            <a:pPr lvl="1" algn="just"/>
            <a:r>
              <a:rPr lang="en-US" sz="1600" dirty="0"/>
              <a:t>Impartiality: appointment of permanent Members being nationals of the EU, Vietnam and third party countries</a:t>
            </a:r>
          </a:p>
          <a:p>
            <a:pPr lvl="1" algn="just"/>
            <a:r>
              <a:rPr lang="en-US" sz="1600" dirty="0"/>
              <a:t>Independence: Retainer fees and obligation to be available on short notice</a:t>
            </a:r>
          </a:p>
          <a:p>
            <a:pPr lvl="1" algn="just"/>
            <a:r>
              <a:rPr lang="en-US" sz="1600" dirty="0"/>
              <a:t>Consistency: Appeal Court</a:t>
            </a:r>
          </a:p>
          <a:p>
            <a:pPr lvl="1" algn="just"/>
            <a:r>
              <a:rPr lang="en-US" sz="1600" dirty="0"/>
              <a:t>A better balance between the interests of investors and the States: right to legislate in the public interest; unmeritorious claims against states (costs and length)</a:t>
            </a:r>
            <a:endParaRPr lang="fr-FR" sz="1600" dirty="0"/>
          </a:p>
        </p:txBody>
      </p:sp>
    </p:spTree>
    <p:extLst>
      <p:ext uri="{BB962C8B-B14F-4D97-AF65-F5344CB8AC3E}">
        <p14:creationId xmlns:p14="http://schemas.microsoft.com/office/powerpoint/2010/main" val="3113074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III. Presentation of the EU-V FTA</a:t>
            </a:r>
            <a:endParaRPr lang="fr-FR" dirty="0"/>
          </a:p>
        </p:txBody>
      </p:sp>
      <p:sp>
        <p:nvSpPr>
          <p:cNvPr id="3" name="Content Placeholder 2"/>
          <p:cNvSpPr>
            <a:spLocks noGrp="1"/>
          </p:cNvSpPr>
          <p:nvPr>
            <p:ph idx="1"/>
          </p:nvPr>
        </p:nvSpPr>
        <p:spPr/>
        <p:txBody>
          <a:bodyPr/>
          <a:lstStyle/>
          <a:p>
            <a:pPr algn="just"/>
            <a:r>
              <a:rPr lang="en-US" sz="2000" dirty="0"/>
              <a:t>However, for lawyers and parties used to arbitration, some concerns may be raised regarding the efficiency of such permanent tribunal: </a:t>
            </a:r>
          </a:p>
          <a:p>
            <a:pPr algn="just"/>
            <a:endParaRPr lang="en-US" sz="2000" dirty="0"/>
          </a:p>
          <a:p>
            <a:pPr lvl="1" algn="just"/>
            <a:r>
              <a:rPr lang="en-US" sz="2000" dirty="0"/>
              <a:t>Complicated procedure before actual submission of a claim</a:t>
            </a:r>
          </a:p>
          <a:p>
            <a:pPr marL="457200" lvl="1" indent="0" algn="just">
              <a:buNone/>
            </a:pPr>
            <a:endParaRPr lang="en-US" sz="2000" dirty="0"/>
          </a:p>
          <a:p>
            <a:pPr lvl="1" algn="just"/>
            <a:r>
              <a:rPr lang="fr-FR" sz="2000" dirty="0"/>
              <a:t>Applicable </a:t>
            </a:r>
            <a:r>
              <a:rPr lang="en-GB" sz="2000" dirty="0"/>
              <a:t>rules and secretariat</a:t>
            </a:r>
          </a:p>
          <a:p>
            <a:pPr lvl="1" algn="just"/>
            <a:endParaRPr lang="en-GB" sz="2000" dirty="0"/>
          </a:p>
          <a:p>
            <a:pPr lvl="1" algn="just"/>
            <a:r>
              <a:rPr lang="en-GB" sz="2000" dirty="0"/>
              <a:t>Composition of the Tribunal: the parties cannot chose their “arbitrators” like in the arbitration mechanism</a:t>
            </a:r>
          </a:p>
          <a:p>
            <a:pPr lvl="1" algn="just"/>
            <a:endParaRPr lang="en-GB" sz="2000" dirty="0"/>
          </a:p>
          <a:p>
            <a:pPr lvl="1" algn="just"/>
            <a:r>
              <a:rPr lang="en-GB" sz="2000" dirty="0"/>
              <a:t>Enforcement</a:t>
            </a:r>
          </a:p>
        </p:txBody>
      </p:sp>
    </p:spTree>
    <p:extLst>
      <p:ext uri="{BB962C8B-B14F-4D97-AF65-F5344CB8AC3E}">
        <p14:creationId xmlns:p14="http://schemas.microsoft.com/office/powerpoint/2010/main" val="21184288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latin typeface="+mj-lt"/>
              </a:rPr>
              <a:t>IV. Specific Topics: </a:t>
            </a:r>
          </a:p>
          <a:p>
            <a:pPr marL="0" indent="0" algn="ctr">
              <a:buNone/>
            </a:pPr>
            <a:r>
              <a:rPr lang="en-US" sz="3200" i="1" dirty="0">
                <a:solidFill>
                  <a:srgbClr val="B23427"/>
                </a:solidFill>
                <a:latin typeface="+mj-lt"/>
              </a:rPr>
              <a:t>Lawyers' skills in resolving international credit contract disputes and solutions to prevent and limit risks. </a:t>
            </a:r>
            <a:endParaRPr lang="fr-FR" dirty="0"/>
          </a:p>
        </p:txBody>
      </p:sp>
    </p:spTree>
    <p:extLst>
      <p:ext uri="{BB962C8B-B14F-4D97-AF65-F5344CB8AC3E}">
        <p14:creationId xmlns:p14="http://schemas.microsoft.com/office/powerpoint/2010/main" val="2178224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IV. Specific Topics: </a:t>
            </a:r>
            <a:br>
              <a:rPr lang="en-US" dirty="0"/>
            </a:br>
            <a:r>
              <a:rPr lang="en-US" b="0" i="1" dirty="0"/>
              <a:t>Disputes in International Credit Contracts</a:t>
            </a:r>
            <a:endParaRPr lang="fr-FR" b="0" dirty="0"/>
          </a:p>
        </p:txBody>
      </p:sp>
      <p:sp>
        <p:nvSpPr>
          <p:cNvPr id="3" name="Content Placeholder 2"/>
          <p:cNvSpPr>
            <a:spLocks noGrp="1"/>
          </p:cNvSpPr>
          <p:nvPr>
            <p:ph idx="1"/>
          </p:nvPr>
        </p:nvSpPr>
        <p:spPr/>
        <p:txBody>
          <a:bodyPr/>
          <a:lstStyle/>
          <a:p>
            <a:r>
              <a:rPr lang="en-GB" sz="1800" dirty="0"/>
              <a:t>Assumption: </a:t>
            </a:r>
          </a:p>
          <a:p>
            <a:endParaRPr lang="en-GB" sz="1800" dirty="0"/>
          </a:p>
          <a:p>
            <a:pPr lvl="1"/>
            <a:r>
              <a:rPr lang="en-GB" sz="1800" dirty="0"/>
              <a:t>Lender(s): based offshore (</a:t>
            </a:r>
            <a:r>
              <a:rPr lang="en-GB" sz="1800" i="1" dirty="0"/>
              <a:t>i.e.</a:t>
            </a:r>
            <a:r>
              <a:rPr lang="en-GB" sz="1800" dirty="0"/>
              <a:t> in a foreign jurisdiction)</a:t>
            </a:r>
          </a:p>
          <a:p>
            <a:pPr lvl="1"/>
            <a:r>
              <a:rPr lang="en-GB" sz="1800" dirty="0"/>
              <a:t>Debtor(s): based in Vietnam </a:t>
            </a:r>
          </a:p>
          <a:p>
            <a:endParaRPr lang="fr-FR" sz="1800" dirty="0"/>
          </a:p>
          <a:p>
            <a:r>
              <a:rPr lang="en-US" sz="1800" dirty="0"/>
              <a:t>The dispute may be settled by a Vietnamese court or by the court of a foreign jurisdiction / by arbitration seated in Vietnam or in a foreign jurisdiction</a:t>
            </a:r>
          </a:p>
          <a:p>
            <a:endParaRPr lang="en-US" sz="1800" dirty="0"/>
          </a:p>
          <a:p>
            <a:r>
              <a:rPr lang="en-US" sz="1800" dirty="0"/>
              <a:t>In most cases, the contract contained a clause under which disputes are subject to international arbitration seated in a foreign jurisdiction</a:t>
            </a:r>
          </a:p>
          <a:p>
            <a:endParaRPr lang="en-US" sz="1800" dirty="0"/>
          </a:p>
          <a:p>
            <a:pPr>
              <a:buFont typeface="Wingdings" panose="05000000000000000000" pitchFamily="2" charset="2"/>
              <a:buChar char="Ø"/>
            </a:pPr>
            <a:r>
              <a:rPr lang="en-US" sz="1800" dirty="0"/>
              <a:t>The enforcement issue becomes material, because the assets of the debtor are located in Vietnam most of the time</a:t>
            </a:r>
            <a:endParaRPr lang="fr-FR" sz="1800" dirty="0"/>
          </a:p>
        </p:txBody>
      </p:sp>
    </p:spTree>
    <p:extLst>
      <p:ext uri="{BB962C8B-B14F-4D97-AF65-F5344CB8AC3E}">
        <p14:creationId xmlns:p14="http://schemas.microsoft.com/office/powerpoint/2010/main" val="364566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447800"/>
            <a:ext cx="7620000" cy="5029200"/>
          </a:xfrm>
        </p:spPr>
        <p:txBody>
          <a:bodyPr>
            <a:normAutofit fontScale="70000" lnSpcReduction="20000"/>
          </a:bodyPr>
          <a:lstStyle/>
          <a:p>
            <a:pPr algn="just">
              <a:lnSpc>
                <a:spcPct val="80000"/>
              </a:lnSpc>
              <a:spcBef>
                <a:spcPct val="10000"/>
              </a:spcBef>
            </a:pPr>
            <a:r>
              <a:rPr lang="en-US" altLang="en-US" sz="3400" dirty="0"/>
              <a:t>Enforcement – New York Convention of 1958</a:t>
            </a:r>
          </a:p>
          <a:p>
            <a:pPr algn="just">
              <a:lnSpc>
                <a:spcPct val="80000"/>
              </a:lnSpc>
              <a:spcBef>
                <a:spcPct val="10000"/>
              </a:spcBef>
            </a:pPr>
            <a:endParaRPr lang="en-US" altLang="en-US" sz="3400" dirty="0"/>
          </a:p>
          <a:p>
            <a:pPr lvl="1" algn="just">
              <a:lnSpc>
                <a:spcPct val="110000"/>
              </a:lnSpc>
              <a:spcBef>
                <a:spcPts val="600"/>
              </a:spcBef>
              <a:spcAft>
                <a:spcPts val="600"/>
              </a:spcAft>
              <a:buFont typeface="Wingdings" panose="05000000000000000000" pitchFamily="2" charset="2"/>
              <a:buChar char="ü"/>
            </a:pPr>
            <a:r>
              <a:rPr lang="en-AU" altLang="en-US" sz="2900" dirty="0"/>
              <a:t>Single most effective private international law convention in existence</a:t>
            </a:r>
          </a:p>
          <a:p>
            <a:pPr lvl="1" algn="just">
              <a:lnSpc>
                <a:spcPct val="110000"/>
              </a:lnSpc>
              <a:spcBef>
                <a:spcPts val="600"/>
              </a:spcBef>
              <a:spcAft>
                <a:spcPts val="600"/>
              </a:spcAft>
              <a:buFont typeface="Wingdings" panose="05000000000000000000" pitchFamily="2" charset="2"/>
              <a:buChar char="ü"/>
            </a:pPr>
            <a:r>
              <a:rPr lang="en-AU" altLang="en-US" sz="2900" dirty="0"/>
              <a:t>156 Contracting States, which agree to recognise and enforce foreign arbitral awards</a:t>
            </a:r>
          </a:p>
          <a:p>
            <a:pPr lvl="1" algn="just">
              <a:lnSpc>
                <a:spcPct val="110000"/>
              </a:lnSpc>
              <a:spcBef>
                <a:spcPts val="600"/>
              </a:spcBef>
              <a:spcAft>
                <a:spcPts val="600"/>
              </a:spcAft>
              <a:buFont typeface="Wingdings" panose="05000000000000000000" pitchFamily="2" charset="2"/>
              <a:buChar char="ü"/>
            </a:pPr>
            <a:r>
              <a:rPr lang="en-GB" altLang="en-US" sz="2900" dirty="0"/>
              <a:t>Straightforward procedure, few grounds for refusal</a:t>
            </a:r>
          </a:p>
          <a:p>
            <a:pPr lvl="2" algn="just">
              <a:lnSpc>
                <a:spcPct val="80000"/>
              </a:lnSpc>
              <a:spcBef>
                <a:spcPct val="10000"/>
              </a:spcBef>
            </a:pPr>
            <a:endParaRPr lang="en-US" altLang="en-US" sz="3400" dirty="0"/>
          </a:p>
          <a:p>
            <a:pPr algn="just">
              <a:lnSpc>
                <a:spcPct val="150000"/>
              </a:lnSpc>
              <a:spcBef>
                <a:spcPct val="10000"/>
              </a:spcBef>
            </a:pPr>
            <a:r>
              <a:rPr lang="en-US" altLang="en-US" sz="3400" dirty="0"/>
              <a:t>Finality – most awards final and binding</a:t>
            </a:r>
          </a:p>
          <a:p>
            <a:pPr algn="just">
              <a:lnSpc>
                <a:spcPct val="150000"/>
              </a:lnSpc>
              <a:spcBef>
                <a:spcPct val="10000"/>
              </a:spcBef>
            </a:pPr>
            <a:r>
              <a:rPr lang="en-US" altLang="en-US" sz="3400" dirty="0"/>
              <a:t>Privacy/confidentiality – careful with assumptions</a:t>
            </a:r>
          </a:p>
          <a:p>
            <a:r>
              <a:rPr lang="en-US" altLang="en-US" sz="3400" dirty="0"/>
              <a:t>Neutrality – avoids national courts</a:t>
            </a:r>
          </a:p>
          <a:p>
            <a:r>
              <a:rPr lang="en-US" altLang="en-US" sz="3400" dirty="0"/>
              <a:t>Flexibility – tribunal/language/venue/timetable, etc.</a:t>
            </a:r>
            <a:endParaRPr lang="en-US" sz="3400" dirty="0"/>
          </a:p>
          <a:p>
            <a:pPr algn="just">
              <a:lnSpc>
                <a:spcPct val="150000"/>
              </a:lnSpc>
              <a:spcBef>
                <a:spcPct val="10000"/>
              </a:spcBef>
            </a:pPr>
            <a:endParaRPr lang="en-US" altLang="en-US" sz="3600" dirty="0"/>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US" altLang="en-US" sz="2800" b="0" i="1" dirty="0"/>
              <a:t>Advantages of arbitration</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sz="2200" dirty="0"/>
          </a:p>
          <a:p>
            <a:pPr algn="just"/>
            <a:r>
              <a:rPr lang="en-US" sz="2200" dirty="0"/>
              <a:t>In order to avoid the issue of enforcement, it is advisable to obtain efficient and appropriate security on the assets of the debtor(s)</a:t>
            </a:r>
            <a:endParaRPr lang="fr-FR" sz="2200" dirty="0"/>
          </a:p>
          <a:p>
            <a:pPr algn="just"/>
            <a:endParaRPr lang="en-US" sz="2200" dirty="0"/>
          </a:p>
          <a:p>
            <a:pPr lvl="1" algn="just"/>
            <a:r>
              <a:rPr lang="en-US" dirty="0"/>
              <a:t>The guarantee of the parent company </a:t>
            </a:r>
          </a:p>
          <a:p>
            <a:pPr lvl="1" algn="just"/>
            <a:endParaRPr lang="fr-FR" dirty="0"/>
          </a:p>
          <a:p>
            <a:pPr lvl="1" algn="just"/>
            <a:r>
              <a:rPr lang="en-US" dirty="0"/>
              <a:t>The guarantee of the Vietnamese Government (which is possible in some PPP projects)</a:t>
            </a:r>
          </a:p>
          <a:p>
            <a:pPr lvl="1" algn="just"/>
            <a:endParaRPr lang="en-US" dirty="0"/>
          </a:p>
          <a:p>
            <a:pPr lvl="1" algn="just"/>
            <a:r>
              <a:rPr lang="en-US" dirty="0"/>
              <a:t>Security on tangible assets</a:t>
            </a:r>
            <a:endParaRPr lang="fr-FR" dirty="0"/>
          </a:p>
        </p:txBody>
      </p:sp>
      <p:sp>
        <p:nvSpPr>
          <p:cNvPr id="4" name="Title 1"/>
          <p:cNvSpPr>
            <a:spLocks noGrp="1"/>
          </p:cNvSpPr>
          <p:nvPr>
            <p:ph type="title"/>
          </p:nvPr>
        </p:nvSpPr>
        <p:spPr>
          <a:xfrm>
            <a:off x="1154113" y="304800"/>
            <a:ext cx="7685087" cy="762000"/>
          </a:xfrm>
        </p:spPr>
        <p:txBody>
          <a:bodyPr/>
          <a:lstStyle/>
          <a:p>
            <a:pPr marL="0" indent="0"/>
            <a:r>
              <a:rPr lang="en-US" dirty="0"/>
              <a:t>IV. Specific Topics: </a:t>
            </a:r>
            <a:br>
              <a:rPr lang="en-US" dirty="0"/>
            </a:br>
            <a:r>
              <a:rPr lang="en-US" b="0" i="1" dirty="0"/>
              <a:t>Disputes in International Credit Contracts</a:t>
            </a:r>
            <a:endParaRPr lang="fr-FR" b="0" dirty="0"/>
          </a:p>
        </p:txBody>
      </p:sp>
    </p:spTree>
    <p:extLst>
      <p:ext uri="{BB962C8B-B14F-4D97-AF65-F5344CB8AC3E}">
        <p14:creationId xmlns:p14="http://schemas.microsoft.com/office/powerpoint/2010/main" val="4175110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rPr>
              <a:t>IV. Specific Topics: </a:t>
            </a:r>
          </a:p>
          <a:p>
            <a:pPr marL="0" indent="0" algn="ctr">
              <a:buNone/>
            </a:pPr>
            <a:r>
              <a:rPr lang="en-US" sz="3200" i="1" dirty="0">
                <a:solidFill>
                  <a:srgbClr val="B23427"/>
                </a:solidFill>
              </a:rPr>
              <a:t>The Vienna Convention on Contracts for International Sales of Goods</a:t>
            </a:r>
          </a:p>
        </p:txBody>
      </p:sp>
    </p:spTree>
    <p:extLst>
      <p:ext uri="{BB962C8B-B14F-4D97-AF65-F5344CB8AC3E}">
        <p14:creationId xmlns:p14="http://schemas.microsoft.com/office/powerpoint/2010/main" val="1690125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7543800" cy="1066800"/>
          </a:xfrm>
        </p:spPr>
        <p:txBody>
          <a:bodyPr/>
          <a:lstStyle/>
          <a:p>
            <a:br>
              <a:rPr lang="en-US" sz="2800" i="1" dirty="0"/>
            </a:br>
            <a:br>
              <a:rPr lang="en-US" sz="2800" i="1" dirty="0"/>
            </a:br>
            <a:br>
              <a:rPr lang="en-US" sz="2800" i="1" dirty="0"/>
            </a:br>
            <a:r>
              <a:rPr lang="en-US" sz="2400" dirty="0"/>
              <a:t> IV. Specific Topics: </a:t>
            </a:r>
            <a:br>
              <a:rPr lang="en-US" sz="2400" dirty="0"/>
            </a:br>
            <a:r>
              <a:rPr lang="en-US" sz="2400" b="0" i="1" dirty="0"/>
              <a:t>The Convention on International Sales of Goods</a:t>
            </a:r>
            <a:endParaRPr lang="fr-FR" sz="2400" b="0" dirty="0"/>
          </a:p>
        </p:txBody>
      </p:sp>
      <p:sp>
        <p:nvSpPr>
          <p:cNvPr id="3" name="Content Placeholder 2"/>
          <p:cNvSpPr>
            <a:spLocks noGrp="1"/>
          </p:cNvSpPr>
          <p:nvPr>
            <p:ph idx="1"/>
          </p:nvPr>
        </p:nvSpPr>
        <p:spPr>
          <a:xfrm>
            <a:off x="838200" y="1371600"/>
            <a:ext cx="7696200" cy="4495800"/>
          </a:xfrm>
        </p:spPr>
        <p:txBody>
          <a:bodyPr/>
          <a:lstStyle/>
          <a:p>
            <a:pPr algn="just"/>
            <a:r>
              <a:rPr lang="en-US" sz="1800" dirty="0"/>
              <a:t>The Vienna Convention on Contracts for the International Sale of Goods (the “</a:t>
            </a:r>
            <a:r>
              <a:rPr lang="en-US" sz="1800" b="1" dirty="0"/>
              <a:t>CISG</a:t>
            </a:r>
            <a:r>
              <a:rPr lang="en-US" sz="1800" dirty="0"/>
              <a:t>”) was developed by the UNCITRAL to provide a modern, uniform and fair regime for contracts for the international sale of goods.</a:t>
            </a:r>
          </a:p>
          <a:p>
            <a:pPr algn="just"/>
            <a:endParaRPr lang="en-US" sz="1800" dirty="0"/>
          </a:p>
          <a:p>
            <a:pPr algn="just"/>
            <a:r>
              <a:rPr lang="en-US" sz="1800" dirty="0"/>
              <a:t>The CISG was adopted on 11 April 1980 and entered into force on 01 January 1988</a:t>
            </a:r>
          </a:p>
          <a:p>
            <a:pPr algn="just"/>
            <a:endParaRPr lang="en-US" sz="1800" dirty="0"/>
          </a:p>
          <a:p>
            <a:pPr algn="just"/>
            <a:r>
              <a:rPr lang="en-US" sz="1800" dirty="0"/>
              <a:t>Vietnam became the 84</a:t>
            </a:r>
            <a:r>
              <a:rPr lang="en-US" sz="1800" baseline="30000" dirty="0"/>
              <a:t>th</a:t>
            </a:r>
            <a:r>
              <a:rPr lang="en-US" sz="1800" dirty="0"/>
              <a:t> Contracting Party to the CISG on 18 December 2015. The CISG will enter into force for Vietnam on 01 January 2017.</a:t>
            </a:r>
          </a:p>
          <a:p>
            <a:pPr algn="just"/>
            <a:endParaRPr lang="en-US" sz="1800" dirty="0"/>
          </a:p>
          <a:p>
            <a:pPr algn="just"/>
            <a:r>
              <a:rPr lang="en-US" sz="1800" dirty="0"/>
              <a:t>As of today, 85 States are Contracting Parties (with the notable exceptions of Hong Kong, India and the United Kingdom)</a:t>
            </a:r>
          </a:p>
        </p:txBody>
      </p:sp>
    </p:spTree>
    <p:extLst>
      <p:ext uri="{BB962C8B-B14F-4D97-AF65-F5344CB8AC3E}">
        <p14:creationId xmlns:p14="http://schemas.microsoft.com/office/powerpoint/2010/main" val="781623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1800" dirty="0"/>
              <a:t>The CISG is a </a:t>
            </a:r>
            <a:r>
              <a:rPr lang="en-US" sz="1800" b="1" dirty="0"/>
              <a:t>uniform internal sales law</a:t>
            </a:r>
            <a:r>
              <a:rPr lang="en-US" sz="1800" dirty="0"/>
              <a:t>: avoid the conflicts of laws</a:t>
            </a:r>
          </a:p>
          <a:p>
            <a:pPr algn="just"/>
            <a:endParaRPr lang="en-US" sz="1800" dirty="0"/>
          </a:p>
          <a:p>
            <a:pPr algn="just"/>
            <a:r>
              <a:rPr lang="en-US" sz="1800" dirty="0"/>
              <a:t>The CISG applies:</a:t>
            </a:r>
          </a:p>
          <a:p>
            <a:pPr algn="just"/>
            <a:endParaRPr lang="en-US" sz="1800" dirty="0"/>
          </a:p>
          <a:p>
            <a:pPr lvl="1" algn="just"/>
            <a:r>
              <a:rPr lang="en-US" sz="1800" dirty="0"/>
              <a:t>When both parties to the contract are located in a Contracting State</a:t>
            </a:r>
          </a:p>
          <a:p>
            <a:pPr lvl="1" algn="just"/>
            <a:r>
              <a:rPr lang="en-US" sz="1800" dirty="0"/>
              <a:t>When the applicable law is the law of a Contracting State</a:t>
            </a:r>
          </a:p>
          <a:p>
            <a:pPr lvl="1" algn="just"/>
            <a:endParaRPr lang="en-US" sz="1800" dirty="0"/>
          </a:p>
          <a:p>
            <a:pPr algn="just"/>
            <a:r>
              <a:rPr lang="en-US" sz="1800" dirty="0"/>
              <a:t>The CISG regulates, </a:t>
            </a:r>
            <a:r>
              <a:rPr lang="en-US" sz="1800" i="1" dirty="0"/>
              <a:t>inter alia</a:t>
            </a:r>
            <a:r>
              <a:rPr lang="en-US" sz="1800" dirty="0"/>
              <a:t>:</a:t>
            </a:r>
          </a:p>
          <a:p>
            <a:pPr algn="just"/>
            <a:endParaRPr lang="en-US" sz="1800" dirty="0"/>
          </a:p>
          <a:p>
            <a:pPr lvl="1" algn="just"/>
            <a:r>
              <a:rPr lang="en-US" sz="1800" dirty="0"/>
              <a:t>the formation of contracts</a:t>
            </a:r>
          </a:p>
          <a:p>
            <a:pPr lvl="1" algn="just"/>
            <a:r>
              <a:rPr lang="en-US" sz="1800" dirty="0"/>
              <a:t>the performance of contracts</a:t>
            </a:r>
          </a:p>
          <a:p>
            <a:pPr lvl="1" algn="just"/>
            <a:r>
              <a:rPr lang="en-US" sz="1800" dirty="0"/>
              <a:t>the remedies available to parties in case of breach of contract</a:t>
            </a:r>
          </a:p>
          <a:p>
            <a:endParaRPr lang="en-US" dirty="0"/>
          </a:p>
          <a:p>
            <a:endParaRPr lang="en-US" dirty="0"/>
          </a:p>
        </p:txBody>
      </p:sp>
      <p:sp>
        <p:nvSpPr>
          <p:cNvPr id="5" name="Title 1"/>
          <p:cNvSpPr>
            <a:spLocks noGrp="1"/>
          </p:cNvSpPr>
          <p:nvPr>
            <p:ph type="title"/>
          </p:nvPr>
        </p:nvSpPr>
        <p:spPr>
          <a:xfrm>
            <a:off x="838201" y="0"/>
            <a:ext cx="7543800" cy="1066800"/>
          </a:xfrm>
        </p:spPr>
        <p:txBody>
          <a:bodyPr/>
          <a:lstStyle/>
          <a:p>
            <a:br>
              <a:rPr lang="en-US" sz="2800" i="1" dirty="0"/>
            </a:br>
            <a:br>
              <a:rPr lang="en-US" sz="2800" i="1" dirty="0"/>
            </a:br>
            <a:br>
              <a:rPr lang="en-US" sz="2800" i="1" dirty="0"/>
            </a:br>
            <a:r>
              <a:rPr lang="en-US" sz="2400" dirty="0"/>
              <a:t> IV. Specific Topics: </a:t>
            </a:r>
            <a:br>
              <a:rPr lang="en-US" sz="2400" dirty="0"/>
            </a:br>
            <a:r>
              <a:rPr lang="en-US" sz="2400" b="0" i="1" dirty="0"/>
              <a:t>The Convention on International Sales of Goods</a:t>
            </a:r>
            <a:endParaRPr lang="fr-FR" sz="2400" b="0" dirty="0"/>
          </a:p>
        </p:txBody>
      </p:sp>
    </p:spTree>
    <p:extLst>
      <p:ext uri="{BB962C8B-B14F-4D97-AF65-F5344CB8AC3E}">
        <p14:creationId xmlns:p14="http://schemas.microsoft.com/office/powerpoint/2010/main" val="32876388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200" b="1" dirty="0">
                <a:solidFill>
                  <a:srgbClr val="B23427"/>
                </a:solidFill>
              </a:rPr>
              <a:t>IV. Specific Topics: </a:t>
            </a:r>
          </a:p>
          <a:p>
            <a:pPr marL="0" indent="0" algn="ctr">
              <a:buNone/>
            </a:pPr>
            <a:r>
              <a:rPr lang="en-US" sz="3200" i="1" dirty="0">
                <a:solidFill>
                  <a:srgbClr val="B23427"/>
                </a:solidFill>
              </a:rPr>
              <a:t>Article 420 of the New Vietnamese Civil Code</a:t>
            </a:r>
          </a:p>
        </p:txBody>
      </p:sp>
    </p:spTree>
    <p:extLst>
      <p:ext uri="{BB962C8B-B14F-4D97-AF65-F5344CB8AC3E}">
        <p14:creationId xmlns:p14="http://schemas.microsoft.com/office/powerpoint/2010/main" val="233019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Specific Topics: </a:t>
            </a:r>
            <a:br>
              <a:rPr lang="en-US" dirty="0"/>
            </a:br>
            <a:r>
              <a:rPr lang="en-US" b="0" i="1" dirty="0"/>
              <a:t>Article 420 of the New Vietnamese Civil Code</a:t>
            </a:r>
            <a:endParaRPr lang="fr-FR" b="0" i="1" dirty="0"/>
          </a:p>
        </p:txBody>
      </p:sp>
      <p:sp>
        <p:nvSpPr>
          <p:cNvPr id="3" name="Content Placeholder 2"/>
          <p:cNvSpPr>
            <a:spLocks noGrp="1"/>
          </p:cNvSpPr>
          <p:nvPr>
            <p:ph idx="1"/>
          </p:nvPr>
        </p:nvSpPr>
        <p:spPr/>
        <p:txBody>
          <a:bodyPr/>
          <a:lstStyle/>
          <a:p>
            <a:pPr algn="just"/>
            <a:r>
              <a:rPr lang="en-US" sz="2000" dirty="0"/>
              <a:t>Civil Code dated 08 December 2015, enter into force on 01 January 2017</a:t>
            </a:r>
          </a:p>
          <a:p>
            <a:pPr algn="just"/>
            <a:endParaRPr lang="en-US" sz="2000" dirty="0"/>
          </a:p>
          <a:p>
            <a:pPr algn="just"/>
            <a:r>
              <a:rPr lang="en-US" sz="2000" dirty="0"/>
              <a:t>Article 420: Change in basic circumstances (See Supporting Document)</a:t>
            </a:r>
          </a:p>
          <a:p>
            <a:pPr algn="just"/>
            <a:endParaRPr lang="en-US" sz="2000" dirty="0"/>
          </a:p>
          <a:p>
            <a:pPr algn="just"/>
            <a:r>
              <a:rPr lang="en-US" sz="2000" dirty="0"/>
              <a:t>Article 420 has a general scope of application in contractual matter, as shown by its location in the Civil Code:</a:t>
            </a:r>
          </a:p>
          <a:p>
            <a:pPr marL="400050" lvl="1" indent="0" algn="just">
              <a:buNone/>
            </a:pPr>
            <a:endParaRPr lang="en-US" sz="2000" dirty="0"/>
          </a:p>
          <a:p>
            <a:pPr marL="400050" lvl="1" indent="0" algn="just">
              <a:buNone/>
            </a:pPr>
            <a:r>
              <a:rPr lang="en-US" sz="2000" dirty="0"/>
              <a:t>Part III - </a:t>
            </a:r>
            <a:r>
              <a:rPr lang="en-US" sz="2000" i="1" dirty="0"/>
              <a:t>Obligations and Contracts</a:t>
            </a:r>
          </a:p>
          <a:p>
            <a:pPr marL="800100" lvl="2" indent="0" algn="just">
              <a:buNone/>
            </a:pPr>
            <a:r>
              <a:rPr lang="en-US" dirty="0"/>
              <a:t>Chapter XV - </a:t>
            </a:r>
            <a:r>
              <a:rPr lang="en-US" i="1" dirty="0"/>
              <a:t>General Provisions</a:t>
            </a:r>
          </a:p>
          <a:p>
            <a:pPr marL="800100" lvl="2" indent="0" algn="just">
              <a:buNone/>
            </a:pPr>
            <a:r>
              <a:rPr lang="en-US" dirty="0"/>
              <a:t>	Section 7 – </a:t>
            </a:r>
            <a:r>
              <a:rPr lang="en-US" i="1" dirty="0"/>
              <a:t>Contracts</a:t>
            </a:r>
          </a:p>
          <a:p>
            <a:pPr marL="800100" lvl="2" indent="0" algn="just">
              <a:buNone/>
            </a:pPr>
            <a:r>
              <a:rPr lang="en-US" dirty="0"/>
              <a:t>	Sub-section 2 – </a:t>
            </a:r>
            <a:r>
              <a:rPr lang="en-US" i="1" dirty="0"/>
              <a:t>Performance of Contracts</a:t>
            </a:r>
          </a:p>
          <a:p>
            <a:pPr lvl="1" algn="just"/>
            <a:endParaRPr lang="en-US" sz="1800" dirty="0"/>
          </a:p>
          <a:p>
            <a:endParaRPr lang="fr-FR" dirty="0"/>
          </a:p>
        </p:txBody>
      </p:sp>
    </p:spTree>
    <p:extLst>
      <p:ext uri="{BB962C8B-B14F-4D97-AF65-F5344CB8AC3E}">
        <p14:creationId xmlns:p14="http://schemas.microsoft.com/office/powerpoint/2010/main" val="1001248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Specific Topics: </a:t>
            </a:r>
            <a:br>
              <a:rPr lang="en-US" dirty="0"/>
            </a:br>
            <a:r>
              <a:rPr lang="en-US" b="0" i="1" dirty="0"/>
              <a:t>Article 420 of the New Vietnamese Civil Code</a:t>
            </a:r>
            <a:endParaRPr lang="fr-FR" dirty="0"/>
          </a:p>
        </p:txBody>
      </p:sp>
      <p:sp>
        <p:nvSpPr>
          <p:cNvPr id="3" name="Content Placeholder 2"/>
          <p:cNvSpPr>
            <a:spLocks noGrp="1"/>
          </p:cNvSpPr>
          <p:nvPr>
            <p:ph idx="1"/>
          </p:nvPr>
        </p:nvSpPr>
        <p:spPr/>
        <p:txBody>
          <a:bodyPr/>
          <a:lstStyle/>
          <a:p>
            <a:pPr algn="just"/>
            <a:r>
              <a:rPr lang="en-US" sz="2000" dirty="0"/>
              <a:t>Situation: </a:t>
            </a:r>
          </a:p>
          <a:p>
            <a:pPr algn="just"/>
            <a:endParaRPr lang="en-US" sz="2000" dirty="0"/>
          </a:p>
          <a:p>
            <a:pPr lvl="1" algn="just"/>
            <a:r>
              <a:rPr lang="en-US" sz="2000" dirty="0"/>
              <a:t>The parties have already entered into a contract which is into force</a:t>
            </a:r>
          </a:p>
          <a:p>
            <a:pPr lvl="1" algn="just"/>
            <a:r>
              <a:rPr lang="en-US" sz="2000" dirty="0"/>
              <a:t>The “basic circumstances” under which the parties entered into the contract have changed</a:t>
            </a:r>
          </a:p>
          <a:p>
            <a:pPr lvl="1" algn="just"/>
            <a:endParaRPr lang="en-US" sz="2000" dirty="0"/>
          </a:p>
          <a:p>
            <a:pPr algn="just">
              <a:buFont typeface="Wingdings" panose="05000000000000000000" pitchFamily="2" charset="2"/>
              <a:buChar char="Ø"/>
            </a:pPr>
            <a:r>
              <a:rPr lang="en-US" sz="2000" dirty="0"/>
              <a:t>Consequences: </a:t>
            </a:r>
          </a:p>
          <a:p>
            <a:pPr algn="just"/>
            <a:endParaRPr lang="en-US" sz="2000" dirty="0"/>
          </a:p>
          <a:p>
            <a:pPr lvl="1" algn="just"/>
            <a:r>
              <a:rPr lang="en-US" sz="2000" dirty="0"/>
              <a:t>Due to such change in circumstances, one of the party is entitled to (</a:t>
            </a:r>
            <a:r>
              <a:rPr lang="en-US" sz="2000" dirty="0" err="1"/>
              <a:t>i</a:t>
            </a:r>
            <a:r>
              <a:rPr lang="en-US" sz="2000" dirty="0"/>
              <a:t>) negotiations with the other party to amend the contract and (ii) if the negotiations have failed, request a court to terminate or modify the contract. </a:t>
            </a:r>
          </a:p>
        </p:txBody>
      </p:sp>
    </p:spTree>
    <p:extLst>
      <p:ext uri="{BB962C8B-B14F-4D97-AF65-F5344CB8AC3E}">
        <p14:creationId xmlns:p14="http://schemas.microsoft.com/office/powerpoint/2010/main" val="3122901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Specific Topics: </a:t>
            </a:r>
            <a:br>
              <a:rPr lang="en-US" dirty="0"/>
            </a:br>
            <a:r>
              <a:rPr lang="en-US" b="0" i="1" dirty="0"/>
              <a:t>Article 420 of the New Vietnamese Civil Code</a:t>
            </a:r>
            <a:endParaRPr lang="fr-FR" dirty="0"/>
          </a:p>
        </p:txBody>
      </p:sp>
      <p:sp>
        <p:nvSpPr>
          <p:cNvPr id="3" name="Content Placeholder 2"/>
          <p:cNvSpPr>
            <a:spLocks noGrp="1"/>
          </p:cNvSpPr>
          <p:nvPr>
            <p:ph idx="1"/>
          </p:nvPr>
        </p:nvSpPr>
        <p:spPr/>
        <p:txBody>
          <a:bodyPr/>
          <a:lstStyle/>
          <a:p>
            <a:pPr algn="just"/>
            <a:r>
              <a:rPr lang="en-US" sz="2000" dirty="0"/>
              <a:t>Article 420 is inspired by the principle of good will stated in Article 3.3 of the Civil Code: </a:t>
            </a:r>
          </a:p>
          <a:p>
            <a:pPr algn="just"/>
            <a:endParaRPr lang="en-US" sz="2000" dirty="0"/>
          </a:p>
          <a:p>
            <a:pPr lvl="1" algn="just">
              <a:buFont typeface="Wingdings" panose="05000000000000000000" pitchFamily="2" charset="2"/>
              <a:buChar char="Ø"/>
            </a:pPr>
            <a:r>
              <a:rPr lang="en-US" sz="2000" dirty="0"/>
              <a:t>Its objective is to ensure the harmonious interest of the parties by providing the party affected with the change of circumstances with the right to request for re-negotiation in case its interest is affected by the change of basic circumstances.</a:t>
            </a:r>
          </a:p>
          <a:p>
            <a:pPr algn="just"/>
            <a:endParaRPr lang="en-US" sz="2000" dirty="0"/>
          </a:p>
          <a:p>
            <a:pPr algn="just"/>
            <a:r>
              <a:rPr lang="en-US" sz="2000" dirty="0"/>
              <a:t>However, it is possible to argue that Article 420 counters the principle of free will and freedom of disposition in contractual relations by allowing the court to intervene into the will of parties. </a:t>
            </a:r>
          </a:p>
          <a:p>
            <a:endParaRPr lang="fr-FR" dirty="0"/>
          </a:p>
        </p:txBody>
      </p:sp>
    </p:spTree>
    <p:extLst>
      <p:ext uri="{BB962C8B-B14F-4D97-AF65-F5344CB8AC3E}">
        <p14:creationId xmlns:p14="http://schemas.microsoft.com/office/powerpoint/2010/main" val="14193460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600" b="1" dirty="0">
                <a:solidFill>
                  <a:srgbClr val="B23427"/>
                </a:solidFill>
                <a:latin typeface="+mj-lt"/>
              </a:rPr>
              <a:t>Thank you for your attention!</a:t>
            </a:r>
            <a:endParaRPr lang="fr-FR" sz="3600" b="1" dirty="0">
              <a:solidFill>
                <a:srgbClr val="B23427"/>
              </a:solidFill>
              <a:latin typeface="+mj-lt"/>
            </a:endParaRPr>
          </a:p>
        </p:txBody>
      </p:sp>
    </p:spTree>
    <p:extLst>
      <p:ext uri="{BB962C8B-B14F-4D97-AF65-F5344CB8AC3E}">
        <p14:creationId xmlns:p14="http://schemas.microsoft.com/office/powerpoint/2010/main" val="7554889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noChangeArrowheads="1"/>
          </p:cNvSpPr>
          <p:nvPr/>
        </p:nvSpPr>
        <p:spPr bwMode="auto">
          <a:xfrm>
            <a:off x="1600200" y="4038600"/>
            <a:ext cx="3429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a:lstStyle>
          <a:p>
            <a:pPr marL="0" indent="0">
              <a:spcBef>
                <a:spcPts val="0"/>
              </a:spcBef>
              <a:buNone/>
            </a:pPr>
            <a:r>
              <a:rPr lang="en-US" sz="1400" b="1" dirty="0"/>
              <a:t>HANOI OFFICE </a:t>
            </a:r>
          </a:p>
          <a:p>
            <a:pPr marL="0" indent="0">
              <a:spcBef>
                <a:spcPts val="0"/>
              </a:spcBef>
              <a:buNone/>
            </a:pPr>
            <a:endParaRPr lang="en-US" sz="1200" dirty="0"/>
          </a:p>
          <a:p>
            <a:pPr marL="0" indent="0">
              <a:spcBef>
                <a:spcPts val="0"/>
              </a:spcBef>
              <a:buNone/>
            </a:pPr>
            <a:r>
              <a:rPr lang="en-US" sz="1200" dirty="0"/>
              <a:t>Audier &amp; Partners </a:t>
            </a:r>
            <a:r>
              <a:rPr lang="en-US" sz="1200" dirty="0" err="1"/>
              <a:t>VietNam</a:t>
            </a:r>
            <a:r>
              <a:rPr lang="en-US" sz="1200" dirty="0"/>
              <a:t> LLC</a:t>
            </a:r>
          </a:p>
          <a:p>
            <a:pPr marL="0" indent="0">
              <a:spcBef>
                <a:spcPts val="0"/>
              </a:spcBef>
              <a:buNone/>
            </a:pPr>
            <a:r>
              <a:rPr lang="en-US" sz="1200" dirty="0"/>
              <a:t>Suite 2.10, Corner Stone Building</a:t>
            </a:r>
          </a:p>
          <a:p>
            <a:pPr marL="0" indent="0">
              <a:spcBef>
                <a:spcPts val="0"/>
              </a:spcBef>
              <a:buNone/>
            </a:pPr>
            <a:r>
              <a:rPr lang="en-US" sz="1200" dirty="0"/>
              <a:t>16 Phan Chu Trinh, </a:t>
            </a:r>
            <a:r>
              <a:rPr lang="en-US" sz="1200" dirty="0" err="1"/>
              <a:t>HaNoi</a:t>
            </a:r>
            <a:r>
              <a:rPr lang="en-US" sz="1200" dirty="0"/>
              <a:t>, Vietnam</a:t>
            </a:r>
          </a:p>
          <a:p>
            <a:pPr marL="0" indent="0">
              <a:spcBef>
                <a:spcPts val="0"/>
              </a:spcBef>
              <a:buNone/>
            </a:pPr>
            <a:r>
              <a:rPr lang="en-US" sz="1200" dirty="0"/>
              <a:t>Tel:  +84 4 39 36 95 78</a:t>
            </a:r>
          </a:p>
          <a:p>
            <a:pPr marL="0" indent="0">
              <a:spcBef>
                <a:spcPts val="0"/>
              </a:spcBef>
              <a:buNone/>
            </a:pPr>
            <a:r>
              <a:rPr lang="en-US" sz="1200" dirty="0"/>
              <a:t>Fax: +84 4 39 36 95 82</a:t>
            </a:r>
          </a:p>
          <a:p>
            <a:pPr marL="0" indent="0">
              <a:spcBef>
                <a:spcPts val="0"/>
              </a:spcBef>
              <a:buNone/>
            </a:pPr>
            <a:r>
              <a:rPr lang="en-US" sz="1200" dirty="0"/>
              <a:t>Contact: contact@audierpartners.com</a:t>
            </a:r>
          </a:p>
          <a:p>
            <a:pPr marL="0" indent="0">
              <a:spcBef>
                <a:spcPts val="0"/>
              </a:spcBef>
              <a:buNone/>
            </a:pPr>
            <a:endParaRPr lang="en-GB" altLang="en-US" sz="1600" kern="0" dirty="0"/>
          </a:p>
        </p:txBody>
      </p:sp>
      <p:sp>
        <p:nvSpPr>
          <p:cNvPr id="6" name="Rectangle 6"/>
          <p:cNvSpPr txBox="1">
            <a:spLocks noChangeArrowheads="1"/>
          </p:cNvSpPr>
          <p:nvPr/>
        </p:nvSpPr>
        <p:spPr bwMode="auto">
          <a:xfrm>
            <a:off x="5334000" y="4038600"/>
            <a:ext cx="3352800" cy="167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270000" bIns="0" numCol="1" anchor="t" anchorCtr="0" compatLnSpc="1">
            <a:prstTxWarp prst="textNoShape">
              <a:avLst/>
            </a:prstTxWarp>
          </a:bodyPr>
          <a:lstStyle>
            <a:lvl1pPr marL="342900" indent="-342900" algn="l" rtl="0" eaLnBrk="1" fontAlgn="base" hangingPunct="1">
              <a:spcBef>
                <a:spcPct val="20000"/>
              </a:spcBef>
              <a:spcAft>
                <a:spcPct val="0"/>
              </a:spcAft>
              <a:buClr>
                <a:srgbClr val="B23427"/>
              </a:buClr>
              <a:buFont typeface="Wingdings" pitchFamily="2" charset="2"/>
              <a:buChar char="§"/>
              <a:defRPr sz="24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C15A45"/>
              </a:buClr>
              <a:buFont typeface="Wingdings" pitchFamily="2" charset="2"/>
              <a:buChar char="§"/>
              <a:defRPr sz="2200">
                <a:solidFill>
                  <a:schemeClr val="tx1"/>
                </a:solidFill>
                <a:latin typeface="+mn-lt"/>
                <a:ea typeface="ＭＳ Ｐゴシック" charset="0"/>
              </a:defRPr>
            </a:lvl2pPr>
            <a:lvl3pPr marL="1143000" indent="-228600" algn="l" rtl="0" eaLnBrk="1" fontAlgn="base" hangingPunct="1">
              <a:spcBef>
                <a:spcPct val="20000"/>
              </a:spcBef>
              <a:spcAft>
                <a:spcPct val="0"/>
              </a:spcAft>
              <a:buClr>
                <a:srgbClr val="CF7C66"/>
              </a:buClr>
              <a:buFont typeface="Wingdings" pitchFamily="2" charset="2"/>
              <a:buChar char="§"/>
              <a:defRPr sz="2000">
                <a:solidFill>
                  <a:schemeClr val="tx1"/>
                </a:solidFill>
                <a:latin typeface="+mn-lt"/>
                <a:ea typeface="ＭＳ Ｐゴシック" charset="0"/>
              </a:defRPr>
            </a:lvl3pPr>
            <a:lvl4pPr marL="1600200" indent="-228600" algn="l" rtl="0" eaLnBrk="1" fontAlgn="base" hangingPunct="1">
              <a:spcBef>
                <a:spcPct val="20000"/>
              </a:spcBef>
              <a:spcAft>
                <a:spcPct val="0"/>
              </a:spcAft>
              <a:buClr>
                <a:srgbClr val="DEA18E"/>
              </a:buClr>
              <a:buFont typeface="Wingdings" pitchFamily="2" charset="2"/>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rgbClr val="EFD2C7"/>
              </a:buClr>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lr>
                <a:srgbClr val="EFD2C7"/>
              </a:buClr>
              <a:buChar char="»"/>
              <a:defRPr sz="1400">
                <a:solidFill>
                  <a:schemeClr val="tx1"/>
                </a:solidFill>
                <a:latin typeface="+mn-lt"/>
              </a:defRPr>
            </a:lvl6pPr>
            <a:lvl7pPr marL="2971800" indent="-228600" algn="l" rtl="0" eaLnBrk="1" fontAlgn="base" hangingPunct="1">
              <a:spcBef>
                <a:spcPct val="20000"/>
              </a:spcBef>
              <a:spcAft>
                <a:spcPct val="0"/>
              </a:spcAft>
              <a:buClr>
                <a:srgbClr val="EFD2C7"/>
              </a:buClr>
              <a:buChar char="»"/>
              <a:defRPr sz="1400">
                <a:solidFill>
                  <a:schemeClr val="tx1"/>
                </a:solidFill>
                <a:latin typeface="+mn-lt"/>
              </a:defRPr>
            </a:lvl7pPr>
            <a:lvl8pPr marL="3429000" indent="-228600" algn="l" rtl="0" eaLnBrk="1" fontAlgn="base" hangingPunct="1">
              <a:spcBef>
                <a:spcPct val="20000"/>
              </a:spcBef>
              <a:spcAft>
                <a:spcPct val="0"/>
              </a:spcAft>
              <a:buClr>
                <a:srgbClr val="EFD2C7"/>
              </a:buClr>
              <a:buChar char="»"/>
              <a:defRPr sz="1400">
                <a:solidFill>
                  <a:schemeClr val="tx1"/>
                </a:solidFill>
                <a:latin typeface="+mn-lt"/>
              </a:defRPr>
            </a:lvl8pPr>
            <a:lvl9pPr marL="3886200" indent="-228600" algn="l" rtl="0" eaLnBrk="1" fontAlgn="base" hangingPunct="1">
              <a:spcBef>
                <a:spcPct val="20000"/>
              </a:spcBef>
              <a:spcAft>
                <a:spcPct val="0"/>
              </a:spcAft>
              <a:buClr>
                <a:srgbClr val="EFD2C7"/>
              </a:buClr>
              <a:buChar char="»"/>
              <a:defRPr sz="1400">
                <a:solidFill>
                  <a:schemeClr val="tx1"/>
                </a:solidFill>
                <a:latin typeface="+mn-lt"/>
              </a:defRPr>
            </a:lvl9pPr>
          </a:lstStyle>
          <a:p>
            <a:pPr marL="0" indent="0">
              <a:spcBef>
                <a:spcPts val="0"/>
              </a:spcBef>
              <a:buNone/>
            </a:pPr>
            <a:r>
              <a:rPr lang="en-US" sz="1400" b="1" dirty="0"/>
              <a:t>HO CHI MINH OFFICE</a:t>
            </a:r>
            <a:r>
              <a:rPr lang="en-US" sz="1400" dirty="0"/>
              <a:t> </a:t>
            </a:r>
          </a:p>
          <a:p>
            <a:pPr marL="0" indent="0">
              <a:spcBef>
                <a:spcPts val="0"/>
              </a:spcBef>
              <a:buNone/>
            </a:pPr>
            <a:endParaRPr lang="en-US" sz="1200" dirty="0"/>
          </a:p>
          <a:p>
            <a:pPr marL="0" indent="0">
              <a:spcBef>
                <a:spcPts val="0"/>
              </a:spcBef>
              <a:buNone/>
            </a:pPr>
            <a:r>
              <a:rPr lang="en-US" sz="1200" dirty="0"/>
              <a:t>Audier &amp; Partners </a:t>
            </a:r>
            <a:r>
              <a:rPr lang="en-US" sz="1200" dirty="0" err="1"/>
              <a:t>VietNam</a:t>
            </a:r>
            <a:r>
              <a:rPr lang="en-US" sz="1200" dirty="0"/>
              <a:t> LLC</a:t>
            </a:r>
          </a:p>
          <a:p>
            <a:pPr marL="0" indent="0">
              <a:spcBef>
                <a:spcPts val="0"/>
              </a:spcBef>
              <a:buNone/>
            </a:pPr>
            <a:r>
              <a:rPr lang="en-US" sz="1200" dirty="0"/>
              <a:t>Suite 501, </a:t>
            </a:r>
            <a:r>
              <a:rPr lang="en-US" sz="1200" dirty="0" err="1"/>
              <a:t>Centec</a:t>
            </a:r>
            <a:r>
              <a:rPr lang="en-US" sz="1200" dirty="0"/>
              <a:t> Tower</a:t>
            </a:r>
          </a:p>
          <a:p>
            <a:pPr marL="0" indent="0">
              <a:spcBef>
                <a:spcPts val="0"/>
              </a:spcBef>
              <a:buNone/>
            </a:pPr>
            <a:r>
              <a:rPr lang="en-US" sz="1200" dirty="0"/>
              <a:t>72-74 Nguyen Thi Minh </a:t>
            </a:r>
            <a:r>
              <a:rPr lang="en-US" sz="1200" dirty="0" err="1"/>
              <a:t>Khai</a:t>
            </a:r>
            <a:r>
              <a:rPr lang="en-US" sz="1200" dirty="0"/>
              <a:t>, District 3</a:t>
            </a:r>
          </a:p>
          <a:p>
            <a:pPr marL="0" indent="0">
              <a:spcBef>
                <a:spcPts val="0"/>
              </a:spcBef>
              <a:buNone/>
            </a:pPr>
            <a:r>
              <a:rPr lang="en-US" sz="1200" dirty="0"/>
              <a:t>Ho Chi Minh City, Vietnam</a:t>
            </a:r>
          </a:p>
          <a:p>
            <a:pPr marL="0" indent="0">
              <a:spcBef>
                <a:spcPts val="0"/>
              </a:spcBef>
              <a:buNone/>
            </a:pPr>
            <a:r>
              <a:rPr lang="en-US" sz="1200" dirty="0"/>
              <a:t>Tel: +84 8 38 27 50 45</a:t>
            </a:r>
          </a:p>
          <a:p>
            <a:pPr marL="0" indent="0">
              <a:spcBef>
                <a:spcPts val="0"/>
              </a:spcBef>
              <a:buNone/>
            </a:pPr>
            <a:r>
              <a:rPr lang="en-US" sz="1200" dirty="0"/>
              <a:t>Contact: contact@audierpartners.com</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789520"/>
            <a:ext cx="1038226" cy="148708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8802" y="1787526"/>
            <a:ext cx="1066800" cy="148907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1789520"/>
            <a:ext cx="1035237" cy="1487080"/>
          </a:xfrm>
          <a:prstGeom prst="rect">
            <a:avLst/>
          </a:prstGeom>
        </p:spPr>
      </p:pic>
    </p:spTree>
    <p:extLst>
      <p:ext uri="{BB962C8B-B14F-4D97-AF65-F5344CB8AC3E}">
        <p14:creationId xmlns:p14="http://schemas.microsoft.com/office/powerpoint/2010/main" val="315158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620000" cy="5029200"/>
          </a:xfrm>
        </p:spPr>
        <p:txBody>
          <a:bodyPr>
            <a:normAutofit/>
          </a:bodyPr>
          <a:lstStyle/>
          <a:p>
            <a:endParaRPr lang="en-US" altLang="en-US" sz="2000" dirty="0"/>
          </a:p>
          <a:p>
            <a:pPr>
              <a:spcBef>
                <a:spcPts val="1200"/>
              </a:spcBef>
              <a:spcAft>
                <a:spcPts val="1200"/>
              </a:spcAft>
            </a:pPr>
            <a:r>
              <a:rPr lang="en-US" altLang="en-US" sz="2000" dirty="0"/>
              <a:t>No default/summary judgment procedure (but can agree a fast-track procedure)</a:t>
            </a:r>
          </a:p>
          <a:p>
            <a:pPr>
              <a:spcBef>
                <a:spcPts val="1200"/>
              </a:spcBef>
              <a:spcAft>
                <a:spcPts val="1200"/>
              </a:spcAft>
            </a:pPr>
            <a:r>
              <a:rPr lang="en-US" altLang="en-US" sz="2000" dirty="0"/>
              <a:t>Tribunal has no power over third parties (absent agreement)</a:t>
            </a:r>
          </a:p>
          <a:p>
            <a:pPr>
              <a:spcBef>
                <a:spcPts val="1200"/>
              </a:spcBef>
              <a:spcAft>
                <a:spcPts val="1200"/>
              </a:spcAft>
            </a:pPr>
            <a:r>
              <a:rPr lang="en-US" altLang="en-US" sz="2000" dirty="0"/>
              <a:t>No consolidation (absent agreement)</a:t>
            </a:r>
          </a:p>
          <a:p>
            <a:pPr>
              <a:spcBef>
                <a:spcPts val="1200"/>
              </a:spcBef>
              <a:spcAft>
                <a:spcPts val="1200"/>
              </a:spcAft>
            </a:pPr>
            <a:r>
              <a:rPr lang="en-US" altLang="en-US" sz="2000" dirty="0"/>
              <a:t>Propensity for court intervention in some jurisdictions</a:t>
            </a:r>
          </a:p>
          <a:p>
            <a:pPr>
              <a:spcBef>
                <a:spcPts val="1200"/>
              </a:spcBef>
              <a:spcAft>
                <a:spcPts val="1200"/>
              </a:spcAft>
            </a:pPr>
            <a:r>
              <a:rPr lang="en-US" altLang="en-US" sz="2000" dirty="0"/>
              <a:t>Confidentiality?  </a:t>
            </a:r>
            <a:endParaRPr lang="en-GB" altLang="en-US" sz="2000" dirty="0"/>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US" altLang="en-US" sz="2800" b="0" i="1" dirty="0"/>
              <a:t>Disadvantages of arbitration</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76400"/>
            <a:ext cx="7620000" cy="4648200"/>
          </a:xfrm>
        </p:spPr>
        <p:txBody>
          <a:bodyPr>
            <a:normAutofit/>
          </a:bodyPr>
          <a:lstStyle/>
          <a:p>
            <a:pPr>
              <a:lnSpc>
                <a:spcPct val="90000"/>
              </a:lnSpc>
              <a:spcBef>
                <a:spcPts val="1200"/>
              </a:spcBef>
              <a:spcAft>
                <a:spcPts val="1200"/>
              </a:spcAft>
            </a:pPr>
            <a:r>
              <a:rPr lang="en-GB" altLang="ja-JP" sz="2000" dirty="0">
                <a:ea typeface="ＭＳ Ｐゴシック" panose="020B0600070205080204" pitchFamily="34" charset="-128"/>
              </a:rPr>
              <a:t>Provides basic procedural framework for the arbitration</a:t>
            </a:r>
          </a:p>
          <a:p>
            <a:pPr lvl="1">
              <a:lnSpc>
                <a:spcPct val="90000"/>
              </a:lnSpc>
              <a:spcBef>
                <a:spcPts val="600"/>
              </a:spcBef>
              <a:spcAft>
                <a:spcPts val="600"/>
              </a:spcAft>
              <a:buFont typeface="Wingdings" panose="05000000000000000000" pitchFamily="2" charset="2"/>
              <a:buChar char="ü"/>
            </a:pPr>
            <a:r>
              <a:rPr lang="en-GB" altLang="ja-JP" sz="1800" dirty="0">
                <a:ea typeface="ＭＳ Ｐゴシック" panose="020B0600070205080204" pitchFamily="34" charset="-128"/>
              </a:rPr>
              <a:t>Default procedure for appointment of tribunal</a:t>
            </a:r>
          </a:p>
          <a:p>
            <a:pPr lvl="1">
              <a:lnSpc>
                <a:spcPct val="90000"/>
              </a:lnSpc>
              <a:spcBef>
                <a:spcPts val="600"/>
              </a:spcBef>
              <a:spcAft>
                <a:spcPts val="600"/>
              </a:spcAft>
              <a:buFont typeface="Wingdings" panose="05000000000000000000" pitchFamily="2" charset="2"/>
              <a:buChar char="ü"/>
            </a:pPr>
            <a:r>
              <a:rPr lang="en-GB" altLang="ja-JP" sz="1800" dirty="0">
                <a:ea typeface="ＭＳ Ｐゴシック" panose="020B0600070205080204" pitchFamily="34" charset="-128"/>
              </a:rPr>
              <a:t>Powers of tribunal</a:t>
            </a:r>
          </a:p>
          <a:p>
            <a:pPr lvl="1">
              <a:lnSpc>
                <a:spcPct val="90000"/>
              </a:lnSpc>
              <a:spcBef>
                <a:spcPts val="600"/>
              </a:spcBef>
              <a:spcAft>
                <a:spcPts val="600"/>
              </a:spcAft>
              <a:buFont typeface="Wingdings" panose="05000000000000000000" pitchFamily="2" charset="2"/>
              <a:buChar char="ü"/>
            </a:pPr>
            <a:r>
              <a:rPr lang="en-GB" altLang="ja-JP" sz="1800" dirty="0">
                <a:ea typeface="ＭＳ Ｐゴシック" panose="020B0600070205080204" pitchFamily="34" charset="-128"/>
              </a:rPr>
              <a:t>Time limits</a:t>
            </a:r>
          </a:p>
          <a:p>
            <a:pPr>
              <a:lnSpc>
                <a:spcPct val="90000"/>
              </a:lnSpc>
              <a:spcBef>
                <a:spcPts val="1200"/>
              </a:spcBef>
              <a:spcAft>
                <a:spcPts val="1200"/>
              </a:spcAft>
            </a:pPr>
            <a:r>
              <a:rPr lang="en-GB" altLang="ja-JP" sz="2000" dirty="0">
                <a:ea typeface="ＭＳ Ｐゴシック" panose="020B0600070205080204" pitchFamily="34" charset="-128"/>
              </a:rPr>
              <a:t>Consider interaction with procedural law and arbitration clause</a:t>
            </a:r>
          </a:p>
          <a:p>
            <a:pPr>
              <a:lnSpc>
                <a:spcPct val="90000"/>
              </a:lnSpc>
              <a:spcBef>
                <a:spcPts val="1200"/>
              </a:spcBef>
              <a:spcAft>
                <a:spcPts val="1200"/>
              </a:spcAft>
            </a:pPr>
            <a:r>
              <a:rPr lang="en-GB" altLang="ja-JP" sz="2000" dirty="0">
                <a:ea typeface="ＭＳ Ｐゴシック" panose="020B0600070205080204" pitchFamily="34" charset="-128"/>
              </a:rPr>
              <a:t>Choice of institution</a:t>
            </a:r>
          </a:p>
          <a:p>
            <a:pPr>
              <a:lnSpc>
                <a:spcPct val="90000"/>
              </a:lnSpc>
              <a:spcBef>
                <a:spcPts val="1200"/>
              </a:spcBef>
              <a:spcAft>
                <a:spcPts val="1200"/>
              </a:spcAft>
            </a:pPr>
            <a:r>
              <a:rPr lang="en-GB" altLang="ja-JP" sz="2000" dirty="0">
                <a:ea typeface="ＭＳ Ｐゴシック" panose="020B0600070205080204" pitchFamily="34" charset="-128"/>
              </a:rPr>
              <a:t>You may decide to have </a:t>
            </a:r>
            <a:r>
              <a:rPr lang="en-GB" altLang="ja-JP" sz="2000" i="1" dirty="0">
                <a:ea typeface="ＭＳ Ｐゴシック" panose="020B0600070205080204" pitchFamily="34" charset="-128"/>
              </a:rPr>
              <a:t>ad hoc</a:t>
            </a:r>
            <a:r>
              <a:rPr lang="en-GB" altLang="ja-JP" sz="2000" dirty="0">
                <a:ea typeface="ＭＳ Ｐゴシック" panose="020B0600070205080204" pitchFamily="34" charset="-128"/>
              </a:rPr>
              <a:t> arbitration with or without rules (but there should be an appointing authority)</a:t>
            </a:r>
          </a:p>
          <a:p>
            <a:pPr marL="400050" lvl="0" indent="-400050" algn="just">
              <a:buNone/>
            </a:pPr>
            <a:endParaRPr lang="en-US" sz="1600" b="1" dirty="0">
              <a:solidFill>
                <a:srgbClr val="000000"/>
              </a:solidFill>
            </a:endParaRPr>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GB" altLang="ja-JP" sz="2800" b="0" i="1" dirty="0">
                <a:ea typeface="ＭＳ Ｐゴシック" panose="020B0600070205080204" pitchFamily="34" charset="-128"/>
              </a:rPr>
              <a:t>Procedural rules: importance and function</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772400" cy="5029200"/>
          </a:xfrm>
        </p:spPr>
        <p:txBody>
          <a:bodyPr>
            <a:normAutofit/>
          </a:bodyPr>
          <a:lstStyle/>
          <a:p>
            <a:pPr algn="just">
              <a:lnSpc>
                <a:spcPct val="80000"/>
              </a:lnSpc>
              <a:spcBef>
                <a:spcPts val="1200"/>
              </a:spcBef>
              <a:spcAft>
                <a:spcPts val="600"/>
              </a:spcAft>
            </a:pPr>
            <a:r>
              <a:rPr lang="en-US" altLang="en-US" sz="2000" dirty="0"/>
              <a:t>Singapore International Arbitration Centre (SIAC)</a:t>
            </a:r>
          </a:p>
          <a:p>
            <a:pPr algn="just">
              <a:lnSpc>
                <a:spcPct val="80000"/>
              </a:lnSpc>
              <a:spcBef>
                <a:spcPts val="1200"/>
              </a:spcBef>
              <a:spcAft>
                <a:spcPts val="600"/>
              </a:spcAft>
            </a:pPr>
            <a:r>
              <a:rPr lang="en-US" altLang="en-US" sz="2000" dirty="0"/>
              <a:t>Hong Kong International Arbitration Centre (HKIAC)</a:t>
            </a:r>
          </a:p>
          <a:p>
            <a:pPr algn="just">
              <a:lnSpc>
                <a:spcPct val="80000"/>
              </a:lnSpc>
              <a:spcBef>
                <a:spcPts val="1200"/>
              </a:spcBef>
              <a:spcAft>
                <a:spcPts val="600"/>
              </a:spcAft>
            </a:pPr>
            <a:r>
              <a:rPr lang="en-US" altLang="en-US" sz="2000" dirty="0"/>
              <a:t>International Chamber of Commerce (ICC)</a:t>
            </a:r>
          </a:p>
          <a:p>
            <a:pPr algn="just">
              <a:lnSpc>
                <a:spcPct val="80000"/>
              </a:lnSpc>
              <a:spcBef>
                <a:spcPts val="1200"/>
              </a:spcBef>
              <a:spcAft>
                <a:spcPts val="600"/>
              </a:spcAft>
            </a:pPr>
            <a:r>
              <a:rPr lang="en-US" altLang="en-US" sz="2000" dirty="0"/>
              <a:t>London Court of International Arbitration (LCIA)</a:t>
            </a:r>
          </a:p>
          <a:p>
            <a:pPr algn="just">
              <a:lnSpc>
                <a:spcPct val="80000"/>
              </a:lnSpc>
              <a:spcBef>
                <a:spcPts val="1200"/>
              </a:spcBef>
              <a:spcAft>
                <a:spcPts val="600"/>
              </a:spcAft>
            </a:pPr>
            <a:r>
              <a:rPr lang="en-US" altLang="en-US" sz="2000" dirty="0"/>
              <a:t>Arbitration Institute of the Stockholm Chamber of Commerce (SCC)</a:t>
            </a:r>
          </a:p>
          <a:p>
            <a:pPr algn="just">
              <a:lnSpc>
                <a:spcPct val="80000"/>
              </a:lnSpc>
              <a:spcBef>
                <a:spcPts val="1200"/>
              </a:spcBef>
              <a:spcAft>
                <a:spcPts val="600"/>
              </a:spcAft>
            </a:pPr>
            <a:r>
              <a:rPr lang="en-GB" altLang="en-US" sz="2000" dirty="0"/>
              <a:t>American Arbitration Association's International Centre for Dispute Resolution </a:t>
            </a:r>
            <a:r>
              <a:rPr lang="en-US" altLang="en-US" sz="2000" dirty="0"/>
              <a:t>(AAA/ICDR)</a:t>
            </a:r>
          </a:p>
          <a:p>
            <a:pPr algn="just">
              <a:lnSpc>
                <a:spcPct val="80000"/>
              </a:lnSpc>
              <a:spcBef>
                <a:spcPts val="1200"/>
              </a:spcBef>
              <a:spcAft>
                <a:spcPts val="600"/>
              </a:spcAft>
            </a:pPr>
            <a:r>
              <a:rPr lang="en-US" altLang="en-US" sz="2000" dirty="0"/>
              <a:t>Regional arbitration institutions</a:t>
            </a:r>
          </a:p>
          <a:p>
            <a:pPr lvl="1" algn="just">
              <a:lnSpc>
                <a:spcPct val="80000"/>
              </a:lnSpc>
              <a:spcBef>
                <a:spcPct val="10000"/>
              </a:spcBef>
              <a:buFont typeface="Wingdings" panose="05000000000000000000" pitchFamily="2" charset="2"/>
              <a:buChar char="ü"/>
            </a:pPr>
            <a:r>
              <a:rPr lang="en-US" altLang="en-US" sz="2000" dirty="0"/>
              <a:t>Vietnam International Arbitration Centre (VIAC)</a:t>
            </a:r>
          </a:p>
          <a:p>
            <a:pPr algn="just">
              <a:lnSpc>
                <a:spcPct val="80000"/>
              </a:lnSpc>
              <a:spcBef>
                <a:spcPts val="1800"/>
              </a:spcBef>
              <a:spcAft>
                <a:spcPts val="600"/>
              </a:spcAft>
            </a:pPr>
            <a:r>
              <a:rPr lang="en-US" altLang="en-US" sz="2000" dirty="0"/>
              <a:t>Japan Commercial Arbitration Association (JCAA)</a:t>
            </a:r>
            <a:endParaRPr lang="en-US" sz="2000" dirty="0">
              <a:solidFill>
                <a:srgbClr val="000000"/>
              </a:solidFill>
            </a:endParaRPr>
          </a:p>
        </p:txBody>
      </p:sp>
      <p:sp>
        <p:nvSpPr>
          <p:cNvPr id="4" name="Title 1"/>
          <p:cNvSpPr>
            <a:spLocks noGrp="1"/>
          </p:cNvSpPr>
          <p:nvPr>
            <p:ph type="title"/>
          </p:nvPr>
        </p:nvSpPr>
        <p:spPr/>
        <p:txBody>
          <a:bodyPr/>
          <a:lstStyle/>
          <a:p>
            <a:r>
              <a:rPr lang="en-US" altLang="ja-JP" sz="2800" dirty="0">
                <a:ea typeface="ＭＳ Ｐゴシック" panose="020B0600070205080204" pitchFamily="34" charset="-128"/>
              </a:rPr>
              <a:t>I. General Introduction to Arbitration: </a:t>
            </a:r>
            <a:br>
              <a:rPr lang="en-US" altLang="ja-JP" sz="2800" dirty="0">
                <a:ea typeface="ＭＳ Ｐゴシック" panose="020B0600070205080204" pitchFamily="34" charset="-128"/>
              </a:rPr>
            </a:br>
            <a:r>
              <a:rPr lang="en-GB" altLang="ja-JP" sz="2800" b="0" i="1" dirty="0">
                <a:ea typeface="ＭＳ Ｐゴシック" panose="020B0600070205080204" pitchFamily="34" charset="-128"/>
              </a:rPr>
              <a:t>Arbitral</a:t>
            </a:r>
            <a:r>
              <a:rPr lang="en-GB" altLang="en-US" sz="2800" b="0" i="1" dirty="0"/>
              <a:t> institutions</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8001000" cy="5029200"/>
          </a:xfrm>
        </p:spPr>
        <p:txBody>
          <a:bodyPr>
            <a:normAutofit/>
          </a:bodyPr>
          <a:lstStyle/>
          <a:p>
            <a:pPr marL="400050" lvl="0" indent="-400050" algn="just">
              <a:buNone/>
            </a:pPr>
            <a:endParaRPr lang="en-US" sz="1600" b="1" dirty="0">
              <a:solidFill>
                <a:srgbClr val="000000"/>
              </a:solidFill>
            </a:endParaRPr>
          </a:p>
          <a:p>
            <a:pPr algn="just">
              <a:lnSpc>
                <a:spcPct val="80000"/>
              </a:lnSpc>
              <a:spcBef>
                <a:spcPts val="600"/>
              </a:spcBef>
              <a:spcAft>
                <a:spcPts val="600"/>
              </a:spcAft>
            </a:pPr>
            <a:r>
              <a:rPr lang="en-US" altLang="en-US" sz="2000" dirty="0"/>
              <a:t>The legal place of the arbitration</a:t>
            </a:r>
          </a:p>
          <a:p>
            <a:pPr lvl="1" algn="just">
              <a:lnSpc>
                <a:spcPct val="80000"/>
              </a:lnSpc>
              <a:spcBef>
                <a:spcPts val="600"/>
              </a:spcBef>
              <a:spcAft>
                <a:spcPts val="600"/>
              </a:spcAft>
              <a:buFont typeface="Wingdings" panose="05000000000000000000" pitchFamily="2" charset="2"/>
              <a:buChar char="ü"/>
            </a:pPr>
            <a:r>
              <a:rPr lang="en-US" altLang="en-US" sz="1800" dirty="0"/>
              <a:t>governs the procedural law of the arbitration</a:t>
            </a:r>
          </a:p>
          <a:p>
            <a:pPr lvl="1" algn="just">
              <a:lnSpc>
                <a:spcPct val="80000"/>
              </a:lnSpc>
              <a:spcBef>
                <a:spcPts val="600"/>
              </a:spcBef>
              <a:spcAft>
                <a:spcPts val="600"/>
              </a:spcAft>
              <a:buFont typeface="Wingdings" panose="05000000000000000000" pitchFamily="2" charset="2"/>
              <a:buChar char="ü"/>
            </a:pPr>
            <a:r>
              <a:rPr lang="en-US" altLang="en-US" sz="1800" dirty="0"/>
              <a:t>governs which courts have supervisory jurisdiction</a:t>
            </a:r>
          </a:p>
          <a:p>
            <a:pPr lvl="1" algn="just">
              <a:lnSpc>
                <a:spcPct val="80000"/>
              </a:lnSpc>
              <a:spcBef>
                <a:spcPts val="600"/>
              </a:spcBef>
              <a:spcAft>
                <a:spcPts val="600"/>
              </a:spcAft>
              <a:buFont typeface="Wingdings" panose="05000000000000000000" pitchFamily="2" charset="2"/>
              <a:buChar char="ü"/>
            </a:pPr>
            <a:r>
              <a:rPr lang="en-US" altLang="en-US" sz="1800" dirty="0"/>
              <a:t>determines the nationality of the award</a:t>
            </a:r>
          </a:p>
          <a:p>
            <a:pPr marL="749300" lvl="2" indent="0" algn="just">
              <a:lnSpc>
                <a:spcPct val="80000"/>
              </a:lnSpc>
              <a:buNone/>
            </a:pPr>
            <a:endParaRPr lang="en-GB" altLang="en-US" sz="1700" i="1" dirty="0">
              <a:solidFill>
                <a:schemeClr val="tx2"/>
              </a:solidFill>
            </a:endParaRPr>
          </a:p>
          <a:p>
            <a:pPr algn="just">
              <a:lnSpc>
                <a:spcPct val="80000"/>
              </a:lnSpc>
              <a:spcBef>
                <a:spcPct val="10000"/>
              </a:spcBef>
            </a:pPr>
            <a:r>
              <a:rPr lang="en-US" altLang="en-US" sz="2000" dirty="0"/>
              <a:t>Usually chosen by the parties </a:t>
            </a:r>
          </a:p>
          <a:p>
            <a:pPr algn="just">
              <a:lnSpc>
                <a:spcPct val="80000"/>
              </a:lnSpc>
              <a:spcBef>
                <a:spcPct val="10000"/>
              </a:spcBef>
            </a:pPr>
            <a:endParaRPr lang="en-US" altLang="en-US" sz="2000" dirty="0"/>
          </a:p>
          <a:p>
            <a:pPr algn="just">
              <a:lnSpc>
                <a:spcPct val="80000"/>
              </a:lnSpc>
              <a:spcBef>
                <a:spcPct val="10000"/>
              </a:spcBef>
            </a:pPr>
            <a:r>
              <a:rPr lang="en-US" altLang="en-US" sz="2000" dirty="0"/>
              <a:t>Key choice: consider both legal factors and convenience</a:t>
            </a:r>
          </a:p>
          <a:p>
            <a:pPr marL="87313" lvl="1" indent="0" algn="just">
              <a:buNone/>
            </a:pPr>
            <a:endParaRPr lang="en-US" sz="2400" dirty="0">
              <a:solidFill>
                <a:srgbClr val="000000"/>
              </a:solidFill>
            </a:endParaRPr>
          </a:p>
          <a:p>
            <a:pPr marL="87313" lvl="1" indent="0" algn="just">
              <a:buNone/>
            </a:pPr>
            <a:endParaRPr lang="en-US" sz="1400" dirty="0">
              <a:solidFill>
                <a:srgbClr val="000000"/>
              </a:solidFill>
            </a:endParaRPr>
          </a:p>
          <a:p>
            <a:pPr marL="449263" lvl="1" indent="0" algn="just">
              <a:buNone/>
            </a:pPr>
            <a:endParaRPr lang="en-US" sz="1400" dirty="0">
              <a:solidFill>
                <a:srgbClr val="000000"/>
              </a:solidFill>
            </a:endParaRPr>
          </a:p>
          <a:p>
            <a:pPr lvl="1" algn="just"/>
            <a:endParaRPr lang="en-US" sz="1400" dirty="0">
              <a:solidFill>
                <a:srgbClr val="000000"/>
              </a:solidFill>
            </a:endParaRPr>
          </a:p>
          <a:p>
            <a:pPr lvl="1" algn="just"/>
            <a:endParaRPr lang="en-US" sz="1400" dirty="0">
              <a:solidFill>
                <a:srgbClr val="000000"/>
              </a:solidFill>
            </a:endParaRPr>
          </a:p>
          <a:p>
            <a:pPr lvl="0" algn="just">
              <a:buFont typeface="+mj-lt"/>
              <a:buAutoNum type="arabicPeriod" startAt="2"/>
            </a:pPr>
            <a:endParaRPr lang="en-US" sz="1600" dirty="0">
              <a:solidFill>
                <a:srgbClr val="000000"/>
              </a:solidFill>
            </a:endParaRPr>
          </a:p>
          <a:p>
            <a:pPr lvl="0" algn="just">
              <a:buNone/>
            </a:pPr>
            <a:endParaRPr lang="en-US" sz="1600" dirty="0">
              <a:solidFill>
                <a:srgbClr val="000000"/>
              </a:solidFill>
            </a:endParaRPr>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US" altLang="en-US" sz="2800" b="0" i="1" dirty="0"/>
              <a:t>The seat</a:t>
            </a:r>
            <a:endParaRPr lang="en-US" b="0" i="1" dirty="0"/>
          </a:p>
        </p:txBody>
      </p:sp>
    </p:spTree>
    <p:extLst>
      <p:ext uri="{BB962C8B-B14F-4D97-AF65-F5344CB8AC3E}">
        <p14:creationId xmlns:p14="http://schemas.microsoft.com/office/powerpoint/2010/main" val="223055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76400"/>
            <a:ext cx="7620000" cy="4648200"/>
          </a:xfrm>
        </p:spPr>
        <p:txBody>
          <a:bodyPr>
            <a:normAutofit/>
          </a:bodyPr>
          <a:lstStyle/>
          <a:p>
            <a:pPr algn="just"/>
            <a:r>
              <a:rPr lang="en-GB" sz="2000" b="1" dirty="0"/>
              <a:t> </a:t>
            </a:r>
            <a:r>
              <a:rPr lang="en-GB" altLang="en-US" sz="2000" dirty="0"/>
              <a:t>The seat of the arbitration should be:</a:t>
            </a:r>
          </a:p>
          <a:p>
            <a:pPr algn="just"/>
            <a:endParaRPr lang="en-GB" altLang="en-US" sz="2000" dirty="0"/>
          </a:p>
          <a:p>
            <a:pPr lvl="1" algn="just">
              <a:buFont typeface="Wingdings" panose="05000000000000000000" pitchFamily="2" charset="2"/>
              <a:buChar char="ü"/>
            </a:pPr>
            <a:r>
              <a:rPr lang="en-GB" altLang="en-US" sz="1800" dirty="0"/>
              <a:t>in a state that has ratified the New York Convention</a:t>
            </a:r>
          </a:p>
          <a:p>
            <a:pPr lvl="1" algn="just">
              <a:buFont typeface="Wingdings" panose="05000000000000000000" pitchFamily="2" charset="2"/>
              <a:buChar char="ü"/>
            </a:pPr>
            <a:r>
              <a:rPr lang="en-GB" altLang="en-US" sz="1800" dirty="0"/>
              <a:t>where arbitration agreements are enforceable</a:t>
            </a:r>
          </a:p>
          <a:p>
            <a:pPr lvl="1" algn="just">
              <a:buFont typeface="Wingdings" panose="05000000000000000000" pitchFamily="2" charset="2"/>
              <a:buChar char="ü"/>
            </a:pPr>
            <a:r>
              <a:rPr lang="en-GB" altLang="en-US" sz="1800" dirty="0"/>
              <a:t>where the types of claim likely to arise are </a:t>
            </a:r>
            <a:r>
              <a:rPr lang="en-GB" altLang="en-US" sz="1800" dirty="0" err="1"/>
              <a:t>arbitrable</a:t>
            </a:r>
            <a:endParaRPr lang="en-GB" altLang="en-US" sz="1800" dirty="0"/>
          </a:p>
          <a:p>
            <a:pPr lvl="1" algn="just">
              <a:buFont typeface="Wingdings" panose="05000000000000000000" pitchFamily="2" charset="2"/>
              <a:buChar char="ü"/>
            </a:pPr>
            <a:r>
              <a:rPr lang="en-GB" altLang="en-US" sz="1800" dirty="0"/>
              <a:t>where the laws and courts are pro-arbitration and independent, not likely to intervene </a:t>
            </a:r>
          </a:p>
          <a:p>
            <a:pPr lvl="1" algn="just">
              <a:buFont typeface="Wingdings" panose="05000000000000000000" pitchFamily="2" charset="2"/>
              <a:buChar char="ü"/>
            </a:pPr>
            <a:r>
              <a:rPr lang="en-GB" altLang="en-US" sz="1800" dirty="0"/>
              <a:t>where recourse can be made to the courts for interim orders and other supportive measures</a:t>
            </a:r>
          </a:p>
          <a:p>
            <a:pPr lvl="1" algn="just">
              <a:buFont typeface="Wingdings" panose="05000000000000000000" pitchFamily="2" charset="2"/>
              <a:buChar char="ü"/>
            </a:pPr>
            <a:endParaRPr lang="en-GB" altLang="en-US" sz="1800" dirty="0"/>
          </a:p>
          <a:p>
            <a:pPr algn="just"/>
            <a:r>
              <a:rPr lang="en-US" altLang="en-US" sz="2000" dirty="0"/>
              <a:t>Hearings may be physically held outside the seat</a:t>
            </a:r>
            <a:endParaRPr lang="en-GB" altLang="en-US" sz="2000" dirty="0"/>
          </a:p>
          <a:p>
            <a:pPr lvl="0" algn="just">
              <a:buNone/>
            </a:pPr>
            <a:endParaRPr lang="en-GB" sz="1600" b="1" dirty="0"/>
          </a:p>
          <a:p>
            <a:pPr lvl="0" algn="just">
              <a:buNone/>
            </a:pPr>
            <a:endParaRPr lang="en-GB" sz="1600" dirty="0">
              <a:latin typeface="Arial Unicode MS" pitchFamily="34" charset="-128"/>
            </a:endParaRPr>
          </a:p>
          <a:p>
            <a:pPr algn="just">
              <a:buFontTx/>
              <a:buChar char="-"/>
            </a:pPr>
            <a:endParaRPr lang="en-GB" sz="1600" dirty="0">
              <a:latin typeface="Arial Unicode MS" pitchFamily="34" charset="-128"/>
            </a:endParaRPr>
          </a:p>
          <a:p>
            <a:pPr marL="261938" indent="0" algn="just">
              <a:buNone/>
            </a:pPr>
            <a:endParaRPr lang="en-GB" sz="1600" dirty="0">
              <a:latin typeface="Arial Unicode MS" pitchFamily="34" charset="-128"/>
            </a:endParaRPr>
          </a:p>
        </p:txBody>
      </p:sp>
      <p:sp>
        <p:nvSpPr>
          <p:cNvPr id="4" name="Title 1"/>
          <p:cNvSpPr>
            <a:spLocks noGrp="1"/>
          </p:cNvSpPr>
          <p:nvPr>
            <p:ph type="title"/>
          </p:nvPr>
        </p:nvSpPr>
        <p:spPr/>
        <p:txBody>
          <a:bodyPr/>
          <a:lstStyle/>
          <a:p>
            <a:r>
              <a:rPr lang="en-US" altLang="en-US" sz="2800" dirty="0"/>
              <a:t>I. General Introduction to Arbitration: </a:t>
            </a:r>
            <a:br>
              <a:rPr lang="en-US" altLang="en-US" sz="2800" dirty="0"/>
            </a:br>
            <a:r>
              <a:rPr lang="en-US" altLang="en-US" sz="2800" b="0" i="1" dirty="0"/>
              <a:t>The seat: choosing the seat</a:t>
            </a:r>
            <a:endParaRPr lang="en-US" b="0" i="1" dirty="0"/>
          </a:p>
        </p:txBody>
      </p:sp>
    </p:spTree>
    <p:extLst>
      <p:ext uri="{BB962C8B-B14F-4D97-AF65-F5344CB8AC3E}">
        <p14:creationId xmlns:p14="http://schemas.microsoft.com/office/powerpoint/2010/main" val="2230551238"/>
      </p:ext>
    </p:extLst>
  </p:cSld>
  <p:clrMapOvr>
    <a:masterClrMapping/>
  </p:clrMapOvr>
</p:sld>
</file>

<file path=ppt/theme/theme1.xml><?xml version="1.0" encoding="utf-8"?>
<a:theme xmlns:a="http://schemas.openxmlformats.org/drawingml/2006/main" name="3_blank">
  <a:themeElements>
    <a:clrScheme name="3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3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3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mp;O">
  <a:themeElements>
    <a:clrScheme name="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a:themeElements>
    <a:clrScheme name="1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a:themeElements>
    <a:clrScheme name="2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2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a:themeElements>
    <a:clrScheme name="1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1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a:themeElements>
    <a:clrScheme name="2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2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a:themeElements>
    <a:clrScheme name="3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fontScheme name="3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270000" bIns="0" numCol="1" anchor="t" anchorCtr="0" compatLnSpc="1">
        <a:prstTxWarp prst="textNoShape">
          <a:avLst/>
        </a:prstTxWarp>
      </a:bodyPr>
      <a:lstStyle>
        <a:defPPr marL="342900" marR="0" indent="-342900" algn="l" defTabSz="914400" rtl="0" eaLnBrk="1" fontAlgn="base" latinLnBrk="0" hangingPunct="1">
          <a:lnSpc>
            <a:spcPct val="100000"/>
          </a:lnSpc>
          <a:spcBef>
            <a:spcPct val="30000"/>
          </a:spcBef>
          <a:spcAft>
            <a:spcPct val="30000"/>
          </a:spcAft>
          <a:buClr>
            <a:srgbClr val="B23427"/>
          </a:buClr>
          <a:buSzTx/>
          <a:buFont typeface="Wingdings" pitchFamily="2" charset="2"/>
          <a:buChar char="§"/>
          <a:tabLst/>
          <a:defRPr kumimoji="0" lang="en-GB" sz="20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3_blank 1">
        <a:dk1>
          <a:srgbClr val="000000"/>
        </a:dk1>
        <a:lt1>
          <a:srgbClr val="FFFFFF"/>
        </a:lt1>
        <a:dk2>
          <a:srgbClr val="B23427"/>
        </a:dk2>
        <a:lt2>
          <a:srgbClr val="761409"/>
        </a:lt2>
        <a:accent1>
          <a:srgbClr val="C15A45"/>
        </a:accent1>
        <a:accent2>
          <a:srgbClr val="DEA18E"/>
        </a:accent2>
        <a:accent3>
          <a:srgbClr val="FFFFFF"/>
        </a:accent3>
        <a:accent4>
          <a:srgbClr val="000000"/>
        </a:accent4>
        <a:accent5>
          <a:srgbClr val="DDB5B0"/>
        </a:accent5>
        <a:accent6>
          <a:srgbClr val="C99180"/>
        </a:accent6>
        <a:hlink>
          <a:srgbClr val="95221A"/>
        </a:hlink>
        <a:folHlink>
          <a:srgbClr val="CF7C6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A63024"/>
    </a:dk2>
    <a:lt2>
      <a:srgbClr val="640800"/>
    </a:lt2>
    <a:accent1>
      <a:srgbClr val="CF7C66"/>
    </a:accent1>
    <a:accent2>
      <a:srgbClr val="761409"/>
    </a:accent2>
    <a:accent3>
      <a:srgbClr val="FFFFFF"/>
    </a:accent3>
    <a:accent4>
      <a:srgbClr val="000000"/>
    </a:accent4>
    <a:accent5>
      <a:srgbClr val="E4BFB8"/>
    </a:accent5>
    <a:accent6>
      <a:srgbClr val="6A1107"/>
    </a:accent6>
    <a:hlink>
      <a:srgbClr val="B23427"/>
    </a:hlink>
    <a:folHlink>
      <a:srgbClr val="E6B6A5"/>
    </a:folHlink>
  </a:clrScheme>
</a:themeOverride>
</file>

<file path=ppt/theme/themeOverride2.xml><?xml version="1.0" encoding="utf-8"?>
<a:themeOverride xmlns:a="http://schemas.openxmlformats.org/drawingml/2006/main">
  <a:clrScheme name="">
    <a:dk1>
      <a:srgbClr val="000000"/>
    </a:dk1>
    <a:lt1>
      <a:srgbClr val="FFFFFF"/>
    </a:lt1>
    <a:dk2>
      <a:srgbClr val="A63024"/>
    </a:dk2>
    <a:lt2>
      <a:srgbClr val="640800"/>
    </a:lt2>
    <a:accent1>
      <a:srgbClr val="CF7C66"/>
    </a:accent1>
    <a:accent2>
      <a:srgbClr val="761409"/>
    </a:accent2>
    <a:accent3>
      <a:srgbClr val="FFFFFF"/>
    </a:accent3>
    <a:accent4>
      <a:srgbClr val="000000"/>
    </a:accent4>
    <a:accent5>
      <a:srgbClr val="E4BFB8"/>
    </a:accent5>
    <a:accent6>
      <a:srgbClr val="6A1107"/>
    </a:accent6>
    <a:hlink>
      <a:srgbClr val="B23427"/>
    </a:hlink>
    <a:folHlink>
      <a:srgbClr val="E6B6A5"/>
    </a:folHlink>
  </a:clrScheme>
</a:themeOverride>
</file>

<file path=ppt/theme/themeOverride3.xml><?xml version="1.0" encoding="utf-8"?>
<a:themeOverride xmlns:a="http://schemas.openxmlformats.org/drawingml/2006/main">
  <a:clrScheme name="">
    <a:dk1>
      <a:srgbClr val="000000"/>
    </a:dk1>
    <a:lt1>
      <a:srgbClr val="FFFFFF"/>
    </a:lt1>
    <a:dk2>
      <a:srgbClr val="A63024"/>
    </a:dk2>
    <a:lt2>
      <a:srgbClr val="640800"/>
    </a:lt2>
    <a:accent1>
      <a:srgbClr val="CF7C66"/>
    </a:accent1>
    <a:accent2>
      <a:srgbClr val="761409"/>
    </a:accent2>
    <a:accent3>
      <a:srgbClr val="FFFFFF"/>
    </a:accent3>
    <a:accent4>
      <a:srgbClr val="000000"/>
    </a:accent4>
    <a:accent5>
      <a:srgbClr val="E4BFB8"/>
    </a:accent5>
    <a:accent6>
      <a:srgbClr val="6A1107"/>
    </a:accent6>
    <a:hlink>
      <a:srgbClr val="B23427"/>
    </a:hlink>
    <a:folHlink>
      <a:srgbClr val="E6B6A5"/>
    </a:folHlink>
  </a:clrScheme>
</a:themeOverride>
</file>

<file path=ppt/theme/themeOverride4.xml><?xml version="1.0" encoding="utf-8"?>
<a:themeOverride xmlns:a="http://schemas.openxmlformats.org/drawingml/2006/main">
  <a:clrScheme name="">
    <a:dk1>
      <a:srgbClr val="000000"/>
    </a:dk1>
    <a:lt1>
      <a:srgbClr val="FFFFFF"/>
    </a:lt1>
    <a:dk2>
      <a:srgbClr val="A63024"/>
    </a:dk2>
    <a:lt2>
      <a:srgbClr val="640800"/>
    </a:lt2>
    <a:accent1>
      <a:srgbClr val="CF7C66"/>
    </a:accent1>
    <a:accent2>
      <a:srgbClr val="761409"/>
    </a:accent2>
    <a:accent3>
      <a:srgbClr val="FFFFFF"/>
    </a:accent3>
    <a:accent4>
      <a:srgbClr val="000000"/>
    </a:accent4>
    <a:accent5>
      <a:srgbClr val="E4BFB8"/>
    </a:accent5>
    <a:accent6>
      <a:srgbClr val="6A1107"/>
    </a:accent6>
    <a:hlink>
      <a:srgbClr val="B23427"/>
    </a:hlink>
    <a:folHlink>
      <a:srgbClr val="E6B6A5"/>
    </a:folHlink>
  </a:clrScheme>
</a:themeOverride>
</file>

<file path=ppt/theme/themeOverride5.xml><?xml version="1.0" encoding="utf-8"?>
<a:themeOverride xmlns:a="http://schemas.openxmlformats.org/drawingml/2006/main">
  <a:clrScheme name="">
    <a:dk1>
      <a:srgbClr val="000000"/>
    </a:dk1>
    <a:lt1>
      <a:srgbClr val="FFFFFF"/>
    </a:lt1>
    <a:dk2>
      <a:srgbClr val="A63024"/>
    </a:dk2>
    <a:lt2>
      <a:srgbClr val="640800"/>
    </a:lt2>
    <a:accent1>
      <a:srgbClr val="CF7C66"/>
    </a:accent1>
    <a:accent2>
      <a:srgbClr val="761409"/>
    </a:accent2>
    <a:accent3>
      <a:srgbClr val="FFFFFF"/>
    </a:accent3>
    <a:accent4>
      <a:srgbClr val="000000"/>
    </a:accent4>
    <a:accent5>
      <a:srgbClr val="E4BFB8"/>
    </a:accent5>
    <a:accent6>
      <a:srgbClr val="6A1107"/>
    </a:accent6>
    <a:hlink>
      <a:srgbClr val="B23427"/>
    </a:hlink>
    <a:folHlink>
      <a:srgbClr val="E6B6A5"/>
    </a:folHlink>
  </a:clrScheme>
</a:themeOverride>
</file>

<file path=docProps/app.xml><?xml version="1.0" encoding="utf-8"?>
<Properties xmlns="http://schemas.openxmlformats.org/officeDocument/2006/extended-properties" xmlns:vt="http://schemas.openxmlformats.org/officeDocument/2006/docPropsVTypes">
  <Template>20140129 - Campus Asie - Investissements dans l'ASEAN - A&amp;P</Template>
  <TotalTime>7048</TotalTime>
  <Words>3156</Words>
  <Application>Microsoft Office PowerPoint</Application>
  <PresentationFormat>On-screen Show (4:3)</PresentationFormat>
  <Paragraphs>413</Paragraphs>
  <Slides>49</Slides>
  <Notes>9</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49</vt:i4>
      </vt:variant>
    </vt:vector>
  </HeadingPairs>
  <TitlesOfParts>
    <vt:vector size="61" baseType="lpstr">
      <vt:lpstr>ＭＳ Ｐゴシック</vt:lpstr>
      <vt:lpstr>Arial</vt:lpstr>
      <vt:lpstr>Arial Unicode MS</vt:lpstr>
      <vt:lpstr>Calibri</vt:lpstr>
      <vt:lpstr>Wingdings</vt:lpstr>
      <vt:lpstr>3_blank</vt:lpstr>
      <vt:lpstr>A&amp;O</vt:lpstr>
      <vt:lpstr>1_blank</vt:lpstr>
      <vt:lpstr>2_blank</vt:lpstr>
      <vt:lpstr>4_blank</vt:lpstr>
      <vt:lpstr>5_blank</vt:lpstr>
      <vt:lpstr>6_blank</vt:lpstr>
      <vt:lpstr>Vietnam Bar Federation: Resolving commercial disputes by arbitration</vt:lpstr>
      <vt:lpstr>Summary of the arbitration seminar  </vt:lpstr>
      <vt:lpstr>PowerPoint Presentation</vt:lpstr>
      <vt:lpstr>I. General Introduction to Arbitration:  Advantages of arbitration</vt:lpstr>
      <vt:lpstr>I. General Introduction to Arbitration:  Disadvantages of arbitration</vt:lpstr>
      <vt:lpstr>I. General Introduction to Arbitration:  Procedural rules: importance and function</vt:lpstr>
      <vt:lpstr>I. General Introduction to Arbitration:  Arbitral institutions</vt:lpstr>
      <vt:lpstr>I. General Introduction to Arbitration:  The seat</vt:lpstr>
      <vt:lpstr>I. General Introduction to Arbitration:  The seat: choosing the seat</vt:lpstr>
      <vt:lpstr>I. General Introduction to Arbitration:  The arbitration clause</vt:lpstr>
      <vt:lpstr>I. General Introduction to Arbitration:  The arbitration clause: some good examples</vt:lpstr>
      <vt:lpstr>I. General Introduction to Arbitration:  The arbitration clause: bad examples </vt:lpstr>
      <vt:lpstr>I. General Introduction to Arbitration:  The hybrid institutional clauses</vt:lpstr>
      <vt:lpstr>I. General Introduction to Arbitration: Enforcement: Local Courts </vt:lpstr>
      <vt:lpstr>I. General Introduction to Arbitration:  What are investment treaties?</vt:lpstr>
      <vt:lpstr>I. General Introduction to Arbitration:  Typical substantive protections</vt:lpstr>
      <vt:lpstr>PowerPoint Presentation</vt:lpstr>
      <vt:lpstr>II. Exercise 1: The Validity of Arbitration Clauses</vt:lpstr>
      <vt:lpstr>II. Exercise 1: The Validity of Arbitration Clauses</vt:lpstr>
      <vt:lpstr>II. Exercise 1: The Validity of Arbitration Clauses</vt:lpstr>
      <vt:lpstr>II. Exercise 1: The Validity of Arbitration Clauses</vt:lpstr>
      <vt:lpstr>II. Exercise 1: The Validity of Arbitration Clauses</vt:lpstr>
      <vt:lpstr>II. Exercise 1: The Validity of Arbitration Clauses</vt:lpstr>
      <vt:lpstr>PowerPoint Presentation</vt:lpstr>
      <vt:lpstr>II. Exercise 2: The Definition of “Investment”</vt:lpstr>
      <vt:lpstr>II. Exercise 2: The Definition of “Investment”</vt:lpstr>
      <vt:lpstr>II. Exercise 2: The Definition of “Investment”</vt:lpstr>
      <vt:lpstr>II. Exercise 2: The Definition of “Investment”</vt:lpstr>
      <vt:lpstr>II. Exercise 2: The Definition of “Investment”</vt:lpstr>
      <vt:lpstr>II. Exercise 2: The Definition of “Investment”</vt:lpstr>
      <vt:lpstr>II. Exercise 2: The Definition of “Investment”</vt:lpstr>
      <vt:lpstr>II. Exercise 2: The Definition of “Investment”</vt:lpstr>
      <vt:lpstr>PowerPoint Presentation</vt:lpstr>
      <vt:lpstr>III. Presentation of the EUVFTA</vt:lpstr>
      <vt:lpstr>III. Presentation of the EUVFTA</vt:lpstr>
      <vt:lpstr>III. Presentation of the EU-V FTA</vt:lpstr>
      <vt:lpstr>III. Presentation of the EU-V FTA</vt:lpstr>
      <vt:lpstr>PowerPoint Presentation</vt:lpstr>
      <vt:lpstr>IV. Specific Topics:  Disputes in International Credit Contracts</vt:lpstr>
      <vt:lpstr>IV. Specific Topics:  Disputes in International Credit Contracts</vt:lpstr>
      <vt:lpstr>PowerPoint Presentation</vt:lpstr>
      <vt:lpstr>    IV. Specific Topics:  The Convention on International Sales of Goods</vt:lpstr>
      <vt:lpstr>    IV. Specific Topics:  The Convention on International Sales of Goods</vt:lpstr>
      <vt:lpstr>PowerPoint Presentation</vt:lpstr>
      <vt:lpstr>IV. Specific Topics:  Article 420 of the New Vietnamese Civil Code</vt:lpstr>
      <vt:lpstr>IV. Specific Topics:  Article 420 of the New Vietnamese Civil Code</vt:lpstr>
      <vt:lpstr>IV. Specific Topics:  Article 420 of the New Vietnamese Civil Code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L’efficacité des sûretés en pratique : Regard d’un juriste étranger</dc:title>
  <dc:creator>Antoine Logeay</dc:creator>
  <cp:lastModifiedBy>Legal Review</cp:lastModifiedBy>
  <cp:revision>376</cp:revision>
  <cp:lastPrinted>2016-09-23T05:13:33Z</cp:lastPrinted>
  <dcterms:created xsi:type="dcterms:W3CDTF">2014-05-13T07:53:09Z</dcterms:created>
  <dcterms:modified xsi:type="dcterms:W3CDTF">2016-09-27T05:26:47Z</dcterms:modified>
</cp:coreProperties>
</file>